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85" r:id="rId4"/>
    <p:sldId id="277" r:id="rId5"/>
    <p:sldId id="259" r:id="rId6"/>
    <p:sldId id="279" r:id="rId7"/>
    <p:sldId id="257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0" r:id="rId19"/>
    <p:sldId id="281" r:id="rId20"/>
    <p:sldId id="282" r:id="rId21"/>
    <p:sldId id="283" r:id="rId22"/>
    <p:sldId id="284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59" autoAdjust="0"/>
    <p:restoredTop sz="86380" autoAdjust="0"/>
  </p:normalViewPr>
  <p:slideViewPr>
    <p:cSldViewPr>
      <p:cViewPr>
        <p:scale>
          <a:sx n="50" d="100"/>
          <a:sy n="50" d="100"/>
        </p:scale>
        <p:origin x="-2406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6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12781B9-7E77-47AF-88EF-6E258705E079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39269B6-C6DC-48C0-823D-75D70EC09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2781B9-7E77-47AF-88EF-6E258705E079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9269B6-C6DC-48C0-823D-75D70EC09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12781B9-7E77-47AF-88EF-6E258705E079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9269B6-C6DC-48C0-823D-75D70EC09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2781B9-7E77-47AF-88EF-6E258705E079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9269B6-C6DC-48C0-823D-75D70EC09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12781B9-7E77-47AF-88EF-6E258705E079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39269B6-C6DC-48C0-823D-75D70EC09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2781B9-7E77-47AF-88EF-6E258705E079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9269B6-C6DC-48C0-823D-75D70EC09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2781B9-7E77-47AF-88EF-6E258705E079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9269B6-C6DC-48C0-823D-75D70EC09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2781B9-7E77-47AF-88EF-6E258705E079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9269B6-C6DC-48C0-823D-75D70EC09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12781B9-7E77-47AF-88EF-6E258705E079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9269B6-C6DC-48C0-823D-75D70EC09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2781B9-7E77-47AF-88EF-6E258705E079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9269B6-C6DC-48C0-823D-75D70EC09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2781B9-7E77-47AF-88EF-6E258705E079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9269B6-C6DC-48C0-823D-75D70EC09A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12781B9-7E77-47AF-88EF-6E258705E079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39269B6-C6DC-48C0-823D-75D70EC09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85729"/>
            <a:ext cx="8134672" cy="1428759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Создание условий, способствующих речевому развитию детей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43050"/>
            <a:ext cx="6400800" cy="3995750"/>
          </a:xfrm>
        </p:spPr>
        <p:txBody>
          <a:bodyPr/>
          <a:lstStyle/>
          <a:p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25"/>
          <a:stretch/>
        </p:blipFill>
        <p:spPr bwMode="auto">
          <a:xfrm>
            <a:off x="1619672" y="1700808"/>
            <a:ext cx="6264696" cy="434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/>
            <a:r>
              <a:rPr lang="ru-RU" dirty="0" smtClean="0"/>
              <a:t>Ход беседы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Autofit/>
          </a:bodyPr>
          <a:lstStyle/>
          <a:p>
            <a:pPr algn="just"/>
            <a:r>
              <a:rPr lang="ru-RU" sz="2600" b="1" u="sng" dirty="0">
                <a:latin typeface="Century Schoolbook" pitchFamily="18" charset="0"/>
              </a:rPr>
              <a:t>В начале беседы</a:t>
            </a:r>
            <a:r>
              <a:rPr lang="ru-RU" sz="2600" b="1" dirty="0">
                <a:latin typeface="Century Schoolbook" pitchFamily="18" charset="0"/>
              </a:rPr>
              <a:t> необходимо сформулировать тему</a:t>
            </a:r>
            <a:r>
              <a:rPr lang="ru-RU" sz="2600" b="1" dirty="0" smtClean="0">
                <a:latin typeface="Century Schoolbook" pitchFamily="18" charset="0"/>
              </a:rPr>
              <a:t>, обосновать  её важность, объяснить </a:t>
            </a:r>
            <a:r>
              <a:rPr lang="ru-RU" sz="2600" b="1" dirty="0">
                <a:latin typeface="Century Schoolbook" pitchFamily="18" charset="0"/>
              </a:rPr>
              <a:t>мотивы выбора</a:t>
            </a:r>
            <a:r>
              <a:rPr lang="ru-RU" sz="2600" b="1" dirty="0" smtClean="0">
                <a:latin typeface="Century Schoolbook" pitchFamily="18" charset="0"/>
              </a:rPr>
              <a:t>.</a:t>
            </a:r>
          </a:p>
          <a:p>
            <a:pPr algn="just"/>
            <a:r>
              <a:rPr lang="ru-RU" sz="2600" b="1" u="sng" dirty="0" smtClean="0">
                <a:latin typeface="Century Schoolbook" pitchFamily="18" charset="0"/>
              </a:rPr>
              <a:t>В </a:t>
            </a:r>
            <a:r>
              <a:rPr lang="ru-RU" sz="2600" b="1" u="sng" dirty="0">
                <a:latin typeface="Century Schoolbook" pitchFamily="18" charset="0"/>
              </a:rPr>
              <a:t>основной части</a:t>
            </a:r>
            <a:r>
              <a:rPr lang="ru-RU" sz="2600" b="1" dirty="0">
                <a:latin typeface="Century Schoolbook" pitchFamily="18" charset="0"/>
              </a:rPr>
              <a:t> выявляется наиболее важный материал</a:t>
            </a:r>
            <a:r>
              <a:rPr lang="ru-RU" sz="2600" b="1" dirty="0" smtClean="0">
                <a:latin typeface="Century Schoolbook" pitchFamily="18" charset="0"/>
              </a:rPr>
              <a:t>, выделяются </a:t>
            </a:r>
            <a:r>
              <a:rPr lang="ru-RU" sz="2600" b="1" dirty="0">
                <a:latin typeface="Century Schoolbook" pitchFamily="18" charset="0"/>
              </a:rPr>
              <a:t>наиболее существенные компоненты беседы и анализируются  с </a:t>
            </a:r>
            <a:r>
              <a:rPr lang="ru-RU" sz="2600" b="1" dirty="0" smtClean="0">
                <a:latin typeface="Century Schoolbook" pitchFamily="18" charset="0"/>
              </a:rPr>
              <a:t>детьми</a:t>
            </a:r>
            <a:r>
              <a:rPr lang="ru-RU" sz="2600" b="1" dirty="0">
                <a:latin typeface="Century Schoolbook" pitchFamily="18" charset="0"/>
              </a:rPr>
              <a:t>.</a:t>
            </a:r>
          </a:p>
          <a:p>
            <a:pPr algn="just"/>
            <a:r>
              <a:rPr lang="ru-RU" sz="2600" b="1" u="sng" dirty="0">
                <a:latin typeface="Century Schoolbook" pitchFamily="18" charset="0"/>
              </a:rPr>
              <a:t>Конец беседы</a:t>
            </a:r>
            <a:r>
              <a:rPr lang="ru-RU" sz="2600" b="1" dirty="0">
                <a:latin typeface="Century Schoolbook" pitchFamily="18" charset="0"/>
              </a:rPr>
              <a:t> краток по времени</a:t>
            </a:r>
            <a:r>
              <a:rPr lang="ru-RU" sz="2600" b="1" dirty="0" smtClean="0">
                <a:latin typeface="Century Schoolbook" pitchFamily="18" charset="0"/>
              </a:rPr>
              <a:t>, он </a:t>
            </a:r>
            <a:r>
              <a:rPr lang="ru-RU" sz="2600" b="1" dirty="0">
                <a:latin typeface="Century Schoolbook" pitchFamily="18" charset="0"/>
              </a:rPr>
              <a:t>подводит  к окончанию темы беседы. Эта часть предусматривает рассматривание раздаточного материала, выполнение   игровых упражнений, чтение художественного текста, пение и т.п.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936"/>
            <a:ext cx="8578752" cy="643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64" y="19183"/>
            <a:ext cx="9042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Беседа «В гости к сказке»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Приёмы  беседы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700" b="1" dirty="0" smtClean="0">
                <a:latin typeface="Century Schoolbook" pitchFamily="18" charset="0"/>
              </a:rPr>
              <a:t>Вопрос</a:t>
            </a:r>
            <a:r>
              <a:rPr lang="ru-RU" sz="2700" dirty="0" smtClean="0">
                <a:latin typeface="Century Schoolbook" pitchFamily="18" charset="0"/>
              </a:rPr>
              <a:t>. </a:t>
            </a:r>
            <a:r>
              <a:rPr lang="ru-RU" sz="2700" dirty="0">
                <a:latin typeface="Century Schoolbook" pitchFamily="18" charset="0"/>
              </a:rPr>
              <a:t> </a:t>
            </a:r>
            <a:r>
              <a:rPr lang="ru-RU" sz="2700" dirty="0" smtClean="0">
                <a:latin typeface="Century Schoolbook" pitchFamily="18" charset="0"/>
              </a:rPr>
              <a:t>Он </a:t>
            </a:r>
            <a:r>
              <a:rPr lang="ru-RU" sz="2700" dirty="0">
                <a:latin typeface="Century Schoolbook" pitchFamily="18" charset="0"/>
              </a:rPr>
              <a:t>ставит </a:t>
            </a:r>
            <a:r>
              <a:rPr lang="ru-RU" sz="2700" dirty="0" err="1">
                <a:latin typeface="Century Schoolbook" pitchFamily="18" charset="0"/>
              </a:rPr>
              <a:t>мыслительно</a:t>
            </a:r>
            <a:r>
              <a:rPr lang="ru-RU" sz="2700" dirty="0">
                <a:latin typeface="Century Schoolbook" pitchFamily="18" charset="0"/>
              </a:rPr>
              <a:t> – речевую задачу</a:t>
            </a:r>
            <a:r>
              <a:rPr lang="ru-RU" sz="2700" dirty="0" smtClean="0">
                <a:latin typeface="Century Schoolbook" pitchFamily="18" charset="0"/>
              </a:rPr>
              <a:t>, адресован </a:t>
            </a:r>
            <a:r>
              <a:rPr lang="ru-RU" sz="2700" dirty="0">
                <a:latin typeface="Century Schoolbook" pitchFamily="18" charset="0"/>
              </a:rPr>
              <a:t>к имеющимся знаниям.   </a:t>
            </a:r>
            <a:r>
              <a:rPr lang="ru-RU" sz="2700" dirty="0" smtClean="0">
                <a:latin typeface="Century Schoolbook" pitchFamily="18" charset="0"/>
              </a:rPr>
              <a:t>  Вопросы  </a:t>
            </a:r>
            <a:r>
              <a:rPr lang="ru-RU" sz="2700" dirty="0">
                <a:latin typeface="Century Schoolbook" pitchFamily="18" charset="0"/>
              </a:rPr>
              <a:t>проблемного и поискового характера</a:t>
            </a:r>
            <a:r>
              <a:rPr lang="ru-RU" sz="2700" dirty="0" smtClean="0">
                <a:latin typeface="Century Schoolbook" pitchFamily="18" charset="0"/>
              </a:rPr>
              <a:t>, требующие </a:t>
            </a:r>
            <a:r>
              <a:rPr lang="ru-RU" sz="2700" dirty="0">
                <a:latin typeface="Century Schoolbook" pitchFamily="18" charset="0"/>
              </a:rPr>
              <a:t>умозаключений о связях между объектами : </a:t>
            </a:r>
            <a:endParaRPr lang="ru-RU" sz="2700" dirty="0" smtClean="0">
              <a:latin typeface="Century Schoolbook" pitchFamily="18" charset="0"/>
            </a:endParaRPr>
          </a:p>
          <a:p>
            <a:pPr>
              <a:buNone/>
            </a:pPr>
            <a:r>
              <a:rPr lang="ru-RU" sz="2700" dirty="0" smtClean="0">
                <a:latin typeface="Century Schoolbook" pitchFamily="18" charset="0"/>
              </a:rPr>
              <a:t>     </a:t>
            </a:r>
            <a:r>
              <a:rPr lang="ru-RU" sz="2700" b="1" dirty="0" smtClean="0">
                <a:latin typeface="Century Schoolbook" pitchFamily="18" charset="0"/>
              </a:rPr>
              <a:t>Почему? Зачем? Из-за чего? Чем похожи? Как узнать? Каким образом? Для чего? </a:t>
            </a:r>
          </a:p>
          <a:p>
            <a:pPr>
              <a:buNone/>
            </a:pPr>
            <a:r>
              <a:rPr lang="ru-RU" sz="2700" dirty="0">
                <a:latin typeface="Century Schoolbook" pitchFamily="18" charset="0"/>
              </a:rPr>
              <a:t> </a:t>
            </a:r>
            <a:r>
              <a:rPr lang="ru-RU" sz="2700" dirty="0" smtClean="0">
                <a:latin typeface="Century Schoolbook" pitchFamily="18" charset="0"/>
              </a:rPr>
              <a:t>    На трудные вопросы педагог отвечает сам, помогает найти ответ, поощряет хорошие ответы и удачные вопросы детей.</a:t>
            </a:r>
          </a:p>
          <a:p>
            <a:r>
              <a:rPr lang="ru-RU" sz="2700" b="1" dirty="0" smtClean="0">
                <a:latin typeface="Century Schoolbook" pitchFamily="18" charset="0"/>
              </a:rPr>
              <a:t>Объяснение </a:t>
            </a:r>
            <a:r>
              <a:rPr lang="ru-RU" sz="2700" b="1" dirty="0">
                <a:latin typeface="Century Schoolbook" pitchFamily="18" charset="0"/>
              </a:rPr>
              <a:t>и рассказ </a:t>
            </a:r>
            <a:r>
              <a:rPr lang="ru-RU" sz="2700" b="1" dirty="0" smtClean="0">
                <a:latin typeface="Century Schoolbook" pitchFamily="18" charset="0"/>
              </a:rPr>
              <a:t>воспитателя</a:t>
            </a:r>
            <a:r>
              <a:rPr lang="ru-RU" sz="2700" dirty="0" smtClean="0">
                <a:latin typeface="Century Schoolbook" pitchFamily="18" charset="0"/>
              </a:rPr>
              <a:t>.</a:t>
            </a:r>
          </a:p>
          <a:p>
            <a:r>
              <a:rPr lang="ru-RU" sz="2700" b="1" dirty="0" smtClean="0">
                <a:latin typeface="Century Schoolbook" pitchFamily="18" charset="0"/>
              </a:rPr>
              <a:t>Чтение </a:t>
            </a:r>
            <a:r>
              <a:rPr lang="ru-RU" sz="2700" b="1" dirty="0">
                <a:latin typeface="Century Schoolbook" pitchFamily="18" charset="0"/>
              </a:rPr>
              <a:t>художественных произведений</a:t>
            </a:r>
            <a:r>
              <a:rPr lang="ru-RU" sz="2700" dirty="0">
                <a:latin typeface="Century Schoolbook" pitchFamily="18" charset="0"/>
              </a:rPr>
              <a:t>, в т.ч.  пословиц, </a:t>
            </a:r>
            <a:r>
              <a:rPr lang="ru-RU" sz="2700" dirty="0" smtClean="0">
                <a:latin typeface="Century Schoolbook" pitchFamily="18" charset="0"/>
              </a:rPr>
              <a:t>загадок.</a:t>
            </a:r>
          </a:p>
          <a:p>
            <a:r>
              <a:rPr lang="ru-RU" sz="2700" b="1" dirty="0">
                <a:latin typeface="Century Schoolbook" pitchFamily="18" charset="0"/>
              </a:rPr>
              <a:t>П</a:t>
            </a:r>
            <a:r>
              <a:rPr lang="ru-RU" sz="2700" b="1" dirty="0" smtClean="0">
                <a:latin typeface="Century Schoolbook" pitchFamily="18" charset="0"/>
              </a:rPr>
              <a:t>оказ </a:t>
            </a:r>
            <a:r>
              <a:rPr lang="ru-RU" sz="2700" b="1" dirty="0">
                <a:latin typeface="Century Schoolbook" pitchFamily="18" charset="0"/>
              </a:rPr>
              <a:t>наглядного </a:t>
            </a:r>
            <a:r>
              <a:rPr lang="ru-RU" sz="2700" b="1" dirty="0" smtClean="0">
                <a:latin typeface="Century Schoolbook" pitchFamily="18" charset="0"/>
              </a:rPr>
              <a:t>материала</a:t>
            </a:r>
            <a:r>
              <a:rPr lang="ru-RU" sz="2700" dirty="0" smtClean="0">
                <a:latin typeface="Century Schoolbook" pitchFamily="18" charset="0"/>
              </a:rPr>
              <a:t>.</a:t>
            </a:r>
          </a:p>
          <a:p>
            <a:r>
              <a:rPr lang="ru-RU" sz="2700" b="1" dirty="0">
                <a:latin typeface="Century Schoolbook" pitchFamily="18" charset="0"/>
              </a:rPr>
              <a:t>И</a:t>
            </a:r>
            <a:r>
              <a:rPr lang="ru-RU" sz="2700" b="1" dirty="0" smtClean="0">
                <a:latin typeface="Century Schoolbook" pitchFamily="18" charset="0"/>
              </a:rPr>
              <a:t>гровые </a:t>
            </a:r>
            <a:r>
              <a:rPr lang="ru-RU" sz="2700" b="1" dirty="0">
                <a:latin typeface="Century Schoolbook" pitchFamily="18" charset="0"/>
              </a:rPr>
              <a:t>приемы </a:t>
            </a:r>
            <a:r>
              <a:rPr lang="ru-RU" sz="2700" dirty="0">
                <a:latin typeface="Century Schoolbook" pitchFamily="18" charset="0"/>
              </a:rPr>
              <a:t>(словесные  игры и упражнения, привлечение игрового персонажа или игровой </a:t>
            </a:r>
            <a:r>
              <a:rPr lang="ru-RU" sz="2700" dirty="0" smtClean="0">
                <a:latin typeface="Century Schoolbook" pitchFamily="18" charset="0"/>
              </a:rPr>
              <a:t>ситуации).</a:t>
            </a:r>
          </a:p>
          <a:p>
            <a:r>
              <a:rPr lang="ru-RU" sz="2700" dirty="0" smtClean="0">
                <a:latin typeface="Century Schoolbook" pitchFamily="18" charset="0"/>
              </a:rPr>
              <a:t>Овладение </a:t>
            </a:r>
            <a:r>
              <a:rPr lang="ru-RU" sz="2700" dirty="0">
                <a:latin typeface="Century Schoolbook" pitchFamily="18" charset="0"/>
              </a:rPr>
              <a:t>детьми вопросной формой речи  может осуществляться и в </a:t>
            </a:r>
            <a:r>
              <a:rPr lang="ru-RU" sz="2700" b="1" dirty="0">
                <a:latin typeface="Century Schoolbook" pitchFamily="18" charset="0"/>
              </a:rPr>
              <a:t>дидактических играх</a:t>
            </a:r>
            <a:r>
              <a:rPr lang="ru-RU" sz="2700" dirty="0">
                <a:latin typeface="Century Schoolbook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pPr algn="ctr"/>
            <a:r>
              <a:rPr lang="ru-RU" dirty="0" smtClean="0"/>
              <a:t>Обучение  рассказыванию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840303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Century Schoolbook" pitchFamily="18" charset="0"/>
              </a:rPr>
              <a:t>Детей  обучают связным  высказываниям  которые характеризуются самостоятельностью, законченностью  логической связью между частями. В дошкольном возрасте происходит овладение  двумя типами  устной монологической речи – пересказом и рассказом. </a:t>
            </a:r>
          </a:p>
          <a:p>
            <a:pPr algn="just"/>
            <a:r>
              <a:rPr lang="ru-RU" sz="2000" b="1" u="sng" dirty="0" smtClean="0">
                <a:latin typeface="Century Schoolbook" pitchFamily="18" charset="0"/>
              </a:rPr>
              <a:t>Пересказ </a:t>
            </a:r>
            <a:r>
              <a:rPr lang="ru-RU" sz="2000" dirty="0" smtClean="0">
                <a:latin typeface="Century Schoolbook" pitchFamily="18" charset="0"/>
              </a:rPr>
              <a:t>– </a:t>
            </a:r>
            <a:r>
              <a:rPr lang="ru-RU" sz="2000" b="1" dirty="0" smtClean="0">
                <a:latin typeface="Century Schoolbook" pitchFamily="18" charset="0"/>
              </a:rPr>
              <a:t>ребенок  излагает готовое содержание и пользуется речевой формой автора и чтеца-воспитателя. Ребенок  осмысливает текст, передает его свободно, но с сохранением основной лексики автора, сопереживая героям.</a:t>
            </a:r>
          </a:p>
          <a:p>
            <a:pPr algn="just"/>
            <a:r>
              <a:rPr lang="ru-RU" sz="2000" dirty="0" smtClean="0">
                <a:latin typeface="Century Schoolbook" pitchFamily="18" charset="0"/>
              </a:rPr>
              <a:t>Практикуется в основном подробный или близкий к тексту  пересказ, но возможны и варианты: пересказ с изменением лица рассказчика, пересказ фрагмента, инсценированный  рассказ.</a:t>
            </a:r>
          </a:p>
          <a:p>
            <a:pPr algn="just"/>
            <a:r>
              <a:rPr lang="ru-RU" sz="2000" b="1" u="sng" dirty="0" smtClean="0">
                <a:latin typeface="Century Schoolbook" pitchFamily="18" charset="0"/>
              </a:rPr>
              <a:t>Рассказ</a:t>
            </a:r>
            <a:r>
              <a:rPr lang="ru-RU" sz="2000" b="1" dirty="0" smtClean="0">
                <a:latin typeface="Century Schoolbook" pitchFamily="18" charset="0"/>
              </a:rPr>
              <a:t> – самостоятельно составленное, развернутое изложение какого – либо факта или события, изложение его в нужной последовательности, по плану.</a:t>
            </a:r>
          </a:p>
          <a:p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Формы рассказа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latin typeface="Century Schoolbook" pitchFamily="18" charset="0"/>
              </a:rPr>
              <a:t>По форме рассказы могут быть </a:t>
            </a:r>
            <a:r>
              <a:rPr lang="ru-RU" b="1" dirty="0" smtClean="0">
                <a:latin typeface="Century Schoolbook" pitchFamily="18" charset="0"/>
              </a:rPr>
              <a:t>описательными и сюжетными.</a:t>
            </a:r>
          </a:p>
          <a:p>
            <a:pPr algn="just"/>
            <a:r>
              <a:rPr lang="ru-RU" b="1" dirty="0" smtClean="0">
                <a:latin typeface="Century Schoolbook" pitchFamily="18" charset="0"/>
              </a:rPr>
              <a:t>Описание</a:t>
            </a:r>
            <a:r>
              <a:rPr lang="ru-RU" dirty="0" smtClean="0">
                <a:latin typeface="Century Schoolbook" pitchFamily="18" charset="0"/>
              </a:rPr>
              <a:t> – изложение характерных признаков отдельного явления или  предмета. Вначале называется предмет (или сообщается краткое содержание картины), затем указываются характерные признаки, назначение, взаимосвязь частей, и в заключении говорится о назначении предмета или о действиях с ним.</a:t>
            </a:r>
          </a:p>
          <a:p>
            <a:pPr algn="just"/>
            <a:r>
              <a:rPr lang="ru-RU" b="1" dirty="0" smtClean="0">
                <a:latin typeface="Century Schoolbook" pitchFamily="18" charset="0"/>
              </a:rPr>
              <a:t>Сюжетный рассказ</a:t>
            </a:r>
            <a:r>
              <a:rPr lang="ru-RU" dirty="0" smtClean="0">
                <a:latin typeface="Century Schoolbook" pitchFamily="18" charset="0"/>
              </a:rPr>
              <a:t> – это передача событий, происходящих в определенной временной последовательности с каким-нибудь   героем.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Структура рассказа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Century Schoolbook" pitchFamily="18" charset="0"/>
              </a:rPr>
              <a:t>Сначала называется герой, происходит описание его внешнего вида, затем излагается первое событие, объясняется, когда и где оно происходило.</a:t>
            </a:r>
          </a:p>
          <a:p>
            <a:pPr algn="just"/>
            <a:r>
              <a:rPr lang="ru-RU" dirty="0" smtClean="0">
                <a:latin typeface="Century Schoolbook" pitchFamily="18" charset="0"/>
              </a:rPr>
              <a:t> Далее действие развивается, устанавливается временная  или причинная  связь между  2-3 эпизодами, затем следует окончание. </a:t>
            </a:r>
          </a:p>
          <a:p>
            <a:pPr algn="just"/>
            <a:r>
              <a:rPr lang="ru-RU" dirty="0" smtClean="0">
                <a:latin typeface="Century Schoolbook" pitchFamily="18" charset="0"/>
              </a:rPr>
              <a:t>Детям  предлагают придумать  только начало или конец рассказа, описать лишь место действия, придумать  диалог действующих лиц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рассказа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latin typeface="Century Schoolbook" pitchFamily="18" charset="0"/>
              </a:rPr>
              <a:t>План рассказа</a:t>
            </a:r>
            <a:r>
              <a:rPr lang="ru-RU" dirty="0" smtClean="0">
                <a:latin typeface="Century Schoolbook" pitchFamily="18" charset="0"/>
              </a:rPr>
              <a:t> -  это 2-3 основных  вопроса, определяющих  содержание и последовательность изложения. Иногда план в виде указаний может предшествовать образцу, в этом случае дети более сознательно воспринимают правила.</a:t>
            </a:r>
          </a:p>
          <a:p>
            <a:pPr algn="just"/>
            <a:r>
              <a:rPr lang="ru-RU" dirty="0" smtClean="0">
                <a:latin typeface="Century Schoolbook" pitchFamily="18" charset="0"/>
              </a:rPr>
              <a:t>С планом педагог знакомит  после сообщения общей темы рассказов, а  также их характера (говорить  точно как происходило в жизни или  сочинять «не по правде» -придумывать рассказ или сказку).</a:t>
            </a:r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Особенности младшего возраста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Century Schoolbook" pitchFamily="18" charset="0"/>
              </a:rPr>
              <a:t>В младшей группе осуществляется лишь подготовка к рассказыванию. Дети воспроизводят последовательность событий в рассказе, сказке, опираясь на вопросы педагога, иллюстрации, силуэты, изображения. Поощряются попытки детей сообщить о своих впечатлениях, построить высказывание из нескольких слов, предложений. Дети договаривают слова в незаконченном предложении, следят за последовательностью изложения.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3" y="2420888"/>
            <a:ext cx="32302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Сказки </a:t>
            </a:r>
            <a:r>
              <a:rPr lang="ru-RU" b="1" dirty="0"/>
              <a:t>воспринимаются детьми разных возрастов по-разному. </a:t>
            </a:r>
            <a:r>
              <a:rPr lang="ru-RU" b="1" dirty="0" smtClean="0"/>
              <a:t> Слушать </a:t>
            </a:r>
            <a:r>
              <a:rPr lang="ru-RU" b="1" dirty="0"/>
              <a:t>сказку или смотреть ее на экране или в театре- </a:t>
            </a:r>
            <a:r>
              <a:rPr lang="ru-RU" b="1" dirty="0" smtClean="0"/>
              <a:t>детям недостаточно, ребенку  </a:t>
            </a:r>
            <a:r>
              <a:rPr lang="ru-RU" b="1" dirty="0"/>
              <a:t>хочется </a:t>
            </a:r>
            <a:r>
              <a:rPr lang="ru-RU" b="1" dirty="0" smtClean="0"/>
              <a:t> быть </a:t>
            </a:r>
            <a:r>
              <a:rPr lang="ru-RU" b="1" dirty="0"/>
              <a:t>непосредственным ее участником. Все свои замыслы, фантазии он реализует в самостоятельной театрализованной деятельности, для которой необходимы </a:t>
            </a:r>
            <a:r>
              <a:rPr lang="ru-RU" b="1" dirty="0" smtClean="0"/>
              <a:t>куклы.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21751"/>
            <a:ext cx="5410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Дидактическое пособие</a:t>
            </a:r>
          </a:p>
          <a:p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«Сказка в ведерке»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55" y="3284411"/>
            <a:ext cx="4764786" cy="357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872" y="424228"/>
            <a:ext cx="3482080" cy="261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0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5277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Театрализация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400001"/>
            <a:ext cx="2978059" cy="218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Sunrise\Desktop\работа педагоги 2014-2015год\Берлина С.П. 14г\фото репка\20150211_103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06" y="3996063"/>
            <a:ext cx="3407024" cy="255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unrise\Desktop\работа педагоги 2014-2015год\Берлина С.П. 14г\фото репка\20150211_1032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4216497"/>
            <a:ext cx="3472350" cy="214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06" y="1400002"/>
            <a:ext cx="2914719" cy="218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39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Century Schoolbook" pitchFamily="18" charset="0"/>
              </a:rPr>
              <a:t>В век современных технологий взрослые очень мало уделяют внимания своим детям в плане общения.</a:t>
            </a:r>
          </a:p>
          <a:p>
            <a:pPr algn="just"/>
            <a:r>
              <a:rPr lang="ru-RU" dirty="0" smtClean="0">
                <a:latin typeface="Century Schoolbook" pitchFamily="18" charset="0"/>
              </a:rPr>
              <a:t>Родители </a:t>
            </a:r>
            <a:r>
              <a:rPr lang="ru-RU" dirty="0">
                <a:latin typeface="Century Schoolbook" pitchFamily="18" charset="0"/>
              </a:rPr>
              <a:t>не понимают, почему беседу с ребенком не могут заменить  компьютерные  игры или просмотр  </a:t>
            </a:r>
            <a:r>
              <a:rPr lang="ru-RU" dirty="0" smtClean="0">
                <a:latin typeface="Century Schoolbook" pitchFamily="18" charset="0"/>
              </a:rPr>
              <a:t>мультфильмов, </a:t>
            </a:r>
            <a:r>
              <a:rPr lang="ru-RU" dirty="0">
                <a:latin typeface="Century Schoolbook" pitchFamily="18" charset="0"/>
              </a:rPr>
              <a:t>пусть даже он носит обучающий характер.</a:t>
            </a:r>
          </a:p>
          <a:p>
            <a:pPr algn="just"/>
            <a:r>
              <a:rPr lang="ru-RU" dirty="0">
                <a:latin typeface="Century Schoolbook" pitchFamily="18" charset="0"/>
              </a:rPr>
              <a:t>80% детей нуждаются в помощи  специалистов </a:t>
            </a:r>
            <a:r>
              <a:rPr lang="ru-RU" dirty="0" smtClean="0">
                <a:latin typeface="Century Schoolbook" pitchFamily="18" charset="0"/>
              </a:rPr>
              <a:t>(логопедов</a:t>
            </a:r>
            <a:r>
              <a:rPr lang="ru-RU" dirty="0">
                <a:latin typeface="Century Schoolbook" pitchFamily="18" charset="0"/>
              </a:rPr>
              <a:t>, психологов и  </a:t>
            </a:r>
            <a:r>
              <a:rPr lang="ru-RU" dirty="0" err="1" smtClean="0">
                <a:latin typeface="Century Schoolbook" pitchFamily="18" charset="0"/>
              </a:rPr>
              <a:t>др</a:t>
            </a:r>
            <a:r>
              <a:rPr lang="ru-RU" dirty="0" smtClean="0">
                <a:latin typeface="Century Schoolbook" pitchFamily="18" charset="0"/>
              </a:rPr>
              <a:t>). </a:t>
            </a:r>
            <a:r>
              <a:rPr lang="ru-RU" dirty="0">
                <a:latin typeface="Century Schoolbook" pitchFamily="18" charset="0"/>
              </a:rPr>
              <a:t>Формируя разговорную </a:t>
            </a:r>
            <a:r>
              <a:rPr lang="ru-RU" dirty="0" smtClean="0">
                <a:latin typeface="Century Schoolbook" pitchFamily="18" charset="0"/>
              </a:rPr>
              <a:t>речь, </a:t>
            </a:r>
            <a:r>
              <a:rPr lang="ru-RU" dirty="0">
                <a:latin typeface="Century Schoolbook" pitchFamily="18" charset="0"/>
              </a:rPr>
              <a:t>педагог преследует цель обучения детей рассказыванию, описанию предметов</a:t>
            </a:r>
            <a:r>
              <a:rPr lang="ru-RU" dirty="0" smtClean="0">
                <a:latin typeface="Century Schoolbook" pitchFamily="18" charset="0"/>
              </a:rPr>
              <a:t>, явлений </a:t>
            </a:r>
            <a:r>
              <a:rPr lang="ru-RU" dirty="0">
                <a:latin typeface="Century Schoolbook" pitchFamily="18" charset="0"/>
              </a:rPr>
              <a:t>– всего того</a:t>
            </a:r>
            <a:r>
              <a:rPr lang="ru-RU" dirty="0" smtClean="0">
                <a:latin typeface="Century Schoolbook" pitchFamily="18" charset="0"/>
              </a:rPr>
              <a:t>, что </a:t>
            </a:r>
            <a:r>
              <a:rPr lang="ru-RU" dirty="0">
                <a:latin typeface="Century Schoolbook" pitchFamily="18" charset="0"/>
              </a:rPr>
              <a:t>они видят каждый день. </a:t>
            </a:r>
          </a:p>
          <a:p>
            <a:endParaRPr lang="ru-RU" b="1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561" y="234693"/>
            <a:ext cx="83150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Развиваем  мелкую моторику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94" y="1772816"/>
            <a:ext cx="566463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4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641" y="404664"/>
            <a:ext cx="850906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Интерактивные игрушки в развитии речи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дошкольника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01008"/>
            <a:ext cx="384042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Sunrise\Desktop\Презентация из опыта работы Берлина С.П\Д. сад\DSC013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r="4221"/>
          <a:stretch/>
        </p:blipFill>
        <p:spPr bwMode="auto">
          <a:xfrm>
            <a:off x="323528" y="1628800"/>
            <a:ext cx="3269194" cy="222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32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153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Сюжетно- ролевая игра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842" y="4269942"/>
            <a:ext cx="3275856" cy="245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193" y="1772816"/>
            <a:ext cx="2915816" cy="218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03" y="4269942"/>
            <a:ext cx="3072342" cy="23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5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96752"/>
            <a:ext cx="4923143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566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4788024" cy="340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5" y="67417"/>
            <a:ext cx="93826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Любовь к художественной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литературе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20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230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Структура учебной деятельности по обучению пересказу.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Вводная часть. Подготовка детей к восприятию нового произведения.</a:t>
            </a:r>
          </a:p>
          <a:p>
            <a:pPr algn="just"/>
            <a:r>
              <a:rPr lang="ru-RU" dirty="0" smtClean="0"/>
              <a:t>Первичное чтение без предупреждения о последующем пересказе, чтобы обеспечить свободное художественное восприятие.</a:t>
            </a:r>
          </a:p>
          <a:p>
            <a:pPr algn="just"/>
            <a:r>
              <a:rPr lang="ru-RU" dirty="0" smtClean="0"/>
              <a:t>Вторичное чтение с установкой на запоминание и последующий пересказ.</a:t>
            </a:r>
          </a:p>
          <a:p>
            <a:pPr algn="just"/>
            <a:r>
              <a:rPr lang="ru-RU" dirty="0" smtClean="0"/>
              <a:t>Подготовительная беседа, разбор произведения.</a:t>
            </a:r>
          </a:p>
          <a:p>
            <a:pPr algn="just"/>
            <a:r>
              <a:rPr lang="ru-RU" dirty="0" smtClean="0"/>
              <a:t>Повторное чтение.</a:t>
            </a:r>
          </a:p>
          <a:p>
            <a:pPr algn="just"/>
            <a:r>
              <a:rPr lang="ru-RU" dirty="0" smtClean="0"/>
              <a:t>Пауза для подготовки к ответам для запоминания теста ( 1-2 сек.)</a:t>
            </a:r>
          </a:p>
          <a:p>
            <a:pPr algn="just"/>
            <a:r>
              <a:rPr lang="ru-RU" dirty="0" smtClean="0"/>
              <a:t>Пересказ (3-5 человек).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72390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НОД «Пересказ любимой  сказки»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15" y="1700808"/>
            <a:ext cx="595266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Структура Рассказа по картине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Wingdings" pitchFamily="2" charset="2"/>
              <a:buChar char="q"/>
            </a:pPr>
            <a:r>
              <a:rPr lang="ru-RU" dirty="0" smtClean="0">
                <a:latin typeface="Century Schoolbook" pitchFamily="18" charset="0"/>
              </a:rPr>
              <a:t>Вводная часть.</a:t>
            </a:r>
          </a:p>
          <a:p>
            <a:pPr marL="514350" indent="-514350" algn="just">
              <a:buFont typeface="Wingdings" pitchFamily="2" charset="2"/>
              <a:buChar char="q"/>
            </a:pPr>
            <a:r>
              <a:rPr lang="ru-RU" dirty="0" smtClean="0">
                <a:latin typeface="Century Schoolbook" pitchFamily="18" charset="0"/>
              </a:rPr>
              <a:t>Основная часть:</a:t>
            </a:r>
          </a:p>
          <a:p>
            <a:pPr algn="just">
              <a:buFont typeface="Courier New" pitchFamily="49" charset="0"/>
              <a:buChar char="o"/>
            </a:pPr>
            <a:r>
              <a:rPr lang="ru-RU" dirty="0" smtClean="0">
                <a:latin typeface="Century Schoolbook" pitchFamily="18" charset="0"/>
              </a:rPr>
              <a:t>Рассматривание картины по отдельным частям. Придумывание эпизодов, выходящих за рамки события.</a:t>
            </a:r>
          </a:p>
          <a:p>
            <a:pPr algn="just">
              <a:buFont typeface="Courier New" pitchFamily="49" charset="0"/>
              <a:buChar char="o"/>
            </a:pPr>
            <a:r>
              <a:rPr lang="ru-RU" dirty="0" smtClean="0">
                <a:latin typeface="Century Schoolbook" pitchFamily="18" charset="0"/>
              </a:rPr>
              <a:t>Придумывание названия рассказа, составление плана.</a:t>
            </a:r>
          </a:p>
          <a:p>
            <a:pPr algn="just">
              <a:buFont typeface="Courier New" pitchFamily="49" charset="0"/>
              <a:buChar char="o"/>
            </a:pPr>
            <a:r>
              <a:rPr lang="ru-RU" dirty="0" smtClean="0">
                <a:latin typeface="Century Schoolbook" pitchFamily="18" charset="0"/>
              </a:rPr>
              <a:t>Объединение отдельных частей картины в один рассказ</a:t>
            </a:r>
          </a:p>
          <a:p>
            <a:pPr algn="just">
              <a:buFont typeface="Courier New" pitchFamily="49" charset="0"/>
              <a:buChar char="o"/>
            </a:pPr>
            <a:r>
              <a:rPr lang="ru-RU" dirty="0" smtClean="0">
                <a:latin typeface="Century Schoolbook" pitchFamily="18" charset="0"/>
              </a:rPr>
              <a:t>Придумывание окончания рассказа.</a:t>
            </a:r>
          </a:p>
          <a:p>
            <a:pPr marL="514350" indent="-514350" algn="just">
              <a:buFont typeface="Wingdings" pitchFamily="2" charset="2"/>
              <a:buChar char="q"/>
            </a:pPr>
            <a:r>
              <a:rPr lang="ru-RU" dirty="0" smtClean="0">
                <a:latin typeface="Century Schoolbook" pitchFamily="18" charset="0"/>
              </a:rPr>
              <a:t>Заключительная часть ( выполнение игровых упражнений, чтение художественного произведения, пение и т.д.)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Рассказ  по  картине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4"/>
          <a:stretch/>
        </p:blipFill>
        <p:spPr bwMode="auto">
          <a:xfrm>
            <a:off x="467544" y="1542764"/>
            <a:ext cx="7072205" cy="469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НОД. Тема: «Дидактическая игра «Путешествие по сказкам»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50"/>
          <a:stretch/>
        </p:blipFill>
        <p:spPr bwMode="auto">
          <a:xfrm>
            <a:off x="467544" y="1628800"/>
            <a:ext cx="72008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Беседа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dirty="0">
                <a:latin typeface="Century Schoolbook" pitchFamily="18" charset="0"/>
              </a:rPr>
              <a:t>В беседе формируется речь: связные логические высказывания, оценочные суждения, образные выражения.   Закрепляется умение отвечать кратко и </a:t>
            </a:r>
            <a:r>
              <a:rPr lang="ru-RU" b="1" dirty="0" smtClean="0">
                <a:latin typeface="Century Schoolbook" pitchFamily="18" charset="0"/>
              </a:rPr>
              <a:t>распространенно, внимательно </a:t>
            </a:r>
            <a:r>
              <a:rPr lang="ru-RU" b="1" dirty="0">
                <a:latin typeface="Century Schoolbook" pitchFamily="18" charset="0"/>
              </a:rPr>
              <a:t>слушать других</a:t>
            </a:r>
            <a:r>
              <a:rPr lang="ru-RU" b="1" dirty="0" smtClean="0">
                <a:latin typeface="Century Schoolbook" pitchFamily="18" charset="0"/>
              </a:rPr>
              <a:t>, дополнять</a:t>
            </a:r>
            <a:r>
              <a:rPr lang="ru-RU" b="1" dirty="0">
                <a:latin typeface="Century Schoolbook" pitchFamily="18" charset="0"/>
              </a:rPr>
              <a:t>, самому задавать вопросы.</a:t>
            </a:r>
            <a:endParaRPr lang="ru-RU" dirty="0">
              <a:latin typeface="Century Schoolbook" pitchFamily="18" charset="0"/>
            </a:endParaRPr>
          </a:p>
          <a:p>
            <a:pPr algn="just"/>
            <a:r>
              <a:rPr lang="ru-RU" b="1" dirty="0">
                <a:latin typeface="Century Schoolbook" pitchFamily="18" charset="0"/>
              </a:rPr>
              <a:t>Построение беседы</a:t>
            </a:r>
            <a:r>
              <a:rPr lang="ru-RU" b="1" dirty="0" smtClean="0">
                <a:latin typeface="Century Schoolbook" pitchFamily="18" charset="0"/>
              </a:rPr>
              <a:t>. Цель </a:t>
            </a:r>
            <a:r>
              <a:rPr lang="ru-RU" b="1" dirty="0">
                <a:latin typeface="Century Schoolbook" pitchFamily="18" charset="0"/>
              </a:rPr>
              <a:t>начала </a:t>
            </a:r>
            <a:r>
              <a:rPr lang="ru-RU" b="1" dirty="0" smtClean="0">
                <a:latin typeface="Century Schoolbook" pitchFamily="18" charset="0"/>
              </a:rPr>
              <a:t>беседы – </a:t>
            </a:r>
            <a:r>
              <a:rPr lang="ru-RU" b="1" dirty="0">
                <a:latin typeface="Century Schoolbook" pitchFamily="18" charset="0"/>
              </a:rPr>
              <a:t>вызвать</a:t>
            </a:r>
            <a:r>
              <a:rPr lang="ru-RU" b="1" dirty="0" smtClean="0">
                <a:latin typeface="Century Schoolbook" pitchFamily="18" charset="0"/>
              </a:rPr>
              <a:t>, оживить </a:t>
            </a:r>
            <a:r>
              <a:rPr lang="ru-RU" b="1" dirty="0">
                <a:latin typeface="Century Schoolbook" pitchFamily="18" charset="0"/>
              </a:rPr>
              <a:t>в  памяти  детей полученные ранее впечатления с помощью вопроса – </a:t>
            </a:r>
            <a:r>
              <a:rPr lang="ru-RU" b="1" dirty="0" smtClean="0">
                <a:latin typeface="Century Schoolbook" pitchFamily="18" charset="0"/>
              </a:rPr>
              <a:t>напоминания, загадывания </a:t>
            </a:r>
            <a:r>
              <a:rPr lang="ru-RU" b="1" dirty="0">
                <a:latin typeface="Century Schoolbook" pitchFamily="18" charset="0"/>
              </a:rPr>
              <a:t>загадки</a:t>
            </a:r>
            <a:r>
              <a:rPr lang="ru-RU" b="1" dirty="0" smtClean="0">
                <a:latin typeface="Century Schoolbook" pitchFamily="18" charset="0"/>
              </a:rPr>
              <a:t>, чтения </a:t>
            </a:r>
            <a:r>
              <a:rPr lang="ru-RU" b="1" dirty="0">
                <a:latin typeface="Century Schoolbook" pitchFamily="18" charset="0"/>
              </a:rPr>
              <a:t>отрывка </a:t>
            </a:r>
            <a:r>
              <a:rPr lang="ru-RU" b="1" dirty="0" smtClean="0">
                <a:latin typeface="Century Schoolbook" pitchFamily="18" charset="0"/>
              </a:rPr>
              <a:t>из стихотворения</a:t>
            </a:r>
            <a:r>
              <a:rPr lang="ru-RU" b="1" dirty="0">
                <a:latin typeface="Century Schoolbook" pitchFamily="18" charset="0"/>
              </a:rPr>
              <a:t>, показа картины, фотографии, предмета.</a:t>
            </a:r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315</TotalTime>
  <Words>941</Words>
  <Application>Microsoft Office PowerPoint</Application>
  <PresentationFormat>Экран (4:3)</PresentationFormat>
  <Paragraphs>72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Создание условий, способствующих речевому развитию детей</vt:lpstr>
      <vt:lpstr>Актуальность проблемы</vt:lpstr>
      <vt:lpstr>Презентация PowerPoint</vt:lpstr>
      <vt:lpstr>Структура учебной деятельности по обучению пересказу.</vt:lpstr>
      <vt:lpstr>НОД «Пересказ любимой  сказки»</vt:lpstr>
      <vt:lpstr>Структура Рассказа по картине</vt:lpstr>
      <vt:lpstr>Рассказ  по  картине </vt:lpstr>
      <vt:lpstr>НОД. Тема: «Дидактическая игра «Путешествие по сказкам»</vt:lpstr>
      <vt:lpstr>Беседа</vt:lpstr>
      <vt:lpstr>Ход беседы</vt:lpstr>
      <vt:lpstr>Презентация PowerPoint</vt:lpstr>
      <vt:lpstr>Приёмы  беседы</vt:lpstr>
      <vt:lpstr>Обучение  рассказыванию</vt:lpstr>
      <vt:lpstr>Формы рассказа</vt:lpstr>
      <vt:lpstr>Структура рассказа</vt:lpstr>
      <vt:lpstr>План рассказа</vt:lpstr>
      <vt:lpstr>Особенности младшего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связной речи детей</dc:title>
  <dc:creator>1</dc:creator>
  <cp:lastModifiedBy>Sunrise</cp:lastModifiedBy>
  <cp:revision>47</cp:revision>
  <dcterms:created xsi:type="dcterms:W3CDTF">2014-04-07T00:59:40Z</dcterms:created>
  <dcterms:modified xsi:type="dcterms:W3CDTF">2015-04-02T09:31:26Z</dcterms:modified>
</cp:coreProperties>
</file>