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8" r:id="rId9"/>
    <p:sldId id="262" r:id="rId10"/>
    <p:sldId id="263"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Шерстяная живопись</a:t>
            </a:r>
            <a:endParaRPr lang="ru-RU" b="1" dirty="0">
              <a:solidFill>
                <a:srgbClr val="FF0000"/>
              </a:solidFill>
              <a:latin typeface="Times New Roman" pitchFamily="18" charset="0"/>
              <a:cs typeface="Times New Roman" pitchFamily="18" charset="0"/>
            </a:endParaRPr>
          </a:p>
        </p:txBody>
      </p:sp>
      <p:pic>
        <p:nvPicPr>
          <p:cNvPr id="6" name="Содержимое 5" descr="ÐÐ°ÑÑÐ¸Ð½ÐºÐ¸ Ð¿Ð¾ Ð·Ð°Ð¿ÑÐ¾ÑÑ ÐºÐ°ÑÑÐ¸Ð½Ñ Ð¸Ð· ÑÐµÑÑÑÑÐ½Ð¾Ð¹ Ð°ÐºÐ²Ð°ÑÐµÐ»Ð¸"/>
          <p:cNvPicPr>
            <a:picLocks noGrp="1"/>
          </p:cNvPicPr>
          <p:nvPr>
            <p:ph idx="1"/>
          </p:nvPr>
        </p:nvPicPr>
        <p:blipFill>
          <a:blip r:embed="rId2" cstate="print"/>
          <a:srcRect t="4146" b="9983"/>
          <a:stretch>
            <a:fillRect/>
          </a:stretch>
        </p:blipFill>
        <p:spPr bwMode="auto">
          <a:xfrm>
            <a:off x="1500166" y="1857364"/>
            <a:ext cx="6429420" cy="457203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p:spPr>
        <p:txBody>
          <a:bodyPr>
            <a:normAutofit/>
          </a:bodyPr>
          <a:lstStyle/>
          <a:p>
            <a:pPr>
              <a:buNone/>
            </a:pPr>
            <a:r>
              <a:rPr lang="ru-RU" b="1" dirty="0" smtClean="0">
                <a:solidFill>
                  <a:srgbClr val="0070C0"/>
                </a:solidFill>
              </a:rPr>
              <a:t>2</a:t>
            </a:r>
            <a:r>
              <a:rPr lang="ru-RU" b="1" dirty="0" smtClean="0">
                <a:solidFill>
                  <a:srgbClr val="0070C0"/>
                </a:solidFill>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Выкладывание:</a:t>
            </a:r>
            <a:r>
              <a:rPr lang="ru-RU" dirty="0" smtClean="0">
                <a:solidFill>
                  <a:srgbClr val="0070C0"/>
                </a:solidFill>
                <a:latin typeface="Times New Roman" pitchFamily="18" charset="0"/>
                <a:cs typeface="Times New Roman" pitchFamily="18" charset="0"/>
              </a:rPr>
              <a:t> тканевая ворсистая основа вырезается по формату рамки. В качестве такой основы можно использовать салфетку хозяйственную (например, «Русалочка»), фетр, фланель и т.д. На неё выкладываются слои шерсти. Шерсть отрываем небольшими ровными по толщине прядками, выкладывая слои так, чтобы не было видно дырочек и просветов. Сначала вертикальными «мазками» выкладывается фон и задний план.</a:t>
            </a:r>
          </a:p>
          <a:p>
            <a:endParaRPr lang="ru-RU"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normAutofit fontScale="92500" lnSpcReduction="10000"/>
          </a:bodyPr>
          <a:lstStyle/>
          <a:p>
            <a:r>
              <a:rPr lang="ru-RU" dirty="0" smtClean="0">
                <a:solidFill>
                  <a:srgbClr val="0070C0"/>
                </a:solidFill>
                <a:latin typeface="Times New Roman" pitchFamily="18" charset="0"/>
                <a:cs typeface="Times New Roman" pitchFamily="18" charset="0"/>
              </a:rPr>
              <a:t>Далее выкладываем второй слой шерсти горизонтально. Третий слой выкладывается также как и первый слой – вертикально. Эффект акварельной живописи достигается в результате послойного наложения разных оттенков шерсти на ткань. Когда выложен фон, можно приступить к выкладке рисунка. Для этого используются различные техники: скручивание шерсти (для выкладывания, например, ствола дерева), рубка шерсти (для выкладывания инея на ветвях) и т.д. Творчество и усидчивость помогут вам достигнуть желаемого результата.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solidFill>
                  <a:srgbClr val="0070C0"/>
                </a:solidFill>
              </a:rPr>
              <a:t>3. Покрытие стеклом.</a:t>
            </a:r>
            <a:r>
              <a:rPr lang="ru-RU" dirty="0" smtClean="0">
                <a:solidFill>
                  <a:srgbClr val="0070C0"/>
                </a:solidFill>
              </a:rPr>
              <a:t> Готовую работу накрывают стеклом.</a:t>
            </a:r>
          </a:p>
          <a:p>
            <a:endParaRPr lang="ru-RU" dirty="0"/>
          </a:p>
        </p:txBody>
      </p:sp>
      <p:pic>
        <p:nvPicPr>
          <p:cNvPr id="3074" name="Picture 2" descr="ÐÐ¾ÑÐ¾Ð¶ÐµÐµ Ð¸Ð·Ð¾Ð±ÑÐ°Ð¶ÐµÐ½Ð¸Ðµ"/>
          <p:cNvPicPr>
            <a:picLocks noChangeAspect="1" noChangeArrowheads="1"/>
          </p:cNvPicPr>
          <p:nvPr/>
        </p:nvPicPr>
        <p:blipFill>
          <a:blip r:embed="rId2" cstate="print"/>
          <a:srcRect/>
          <a:stretch>
            <a:fillRect/>
          </a:stretch>
        </p:blipFill>
        <p:spPr bwMode="auto">
          <a:xfrm>
            <a:off x="2857488" y="2643182"/>
            <a:ext cx="5696056" cy="4003619"/>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2" cstate="print"/>
          <a:srcRect/>
          <a:stretch>
            <a:fillRect/>
          </a:stretch>
        </p:blipFill>
        <p:spPr bwMode="auto">
          <a:xfrm>
            <a:off x="0" y="2285992"/>
            <a:ext cx="4868855" cy="3143272"/>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lstStyle/>
          <a:p>
            <a:pPr>
              <a:buNone/>
            </a:pPr>
            <a:r>
              <a:rPr lang="ru-RU" b="1" dirty="0" smtClean="0"/>
              <a:t>   </a:t>
            </a:r>
            <a:r>
              <a:rPr lang="ru-RU" b="1" dirty="0" smtClean="0">
                <a:solidFill>
                  <a:srgbClr val="0070C0"/>
                </a:solidFill>
                <a:latin typeface="Times New Roman" pitchFamily="18" charset="0"/>
                <a:cs typeface="Times New Roman" pitchFamily="18" charset="0"/>
              </a:rPr>
              <a:t>4</a:t>
            </a:r>
            <a:r>
              <a:rPr lang="ru-RU" b="1" dirty="0" smtClean="0">
                <a:solidFill>
                  <a:srgbClr val="0070C0"/>
                </a:solidFill>
                <a:latin typeface="Times New Roman" pitchFamily="18" charset="0"/>
                <a:cs typeface="Times New Roman" pitchFamily="18" charset="0"/>
              </a:rPr>
              <a:t>. Заключение.</a:t>
            </a:r>
            <a:r>
              <a:rPr lang="ru-RU" dirty="0" smtClean="0">
                <a:solidFill>
                  <a:srgbClr val="0070C0"/>
                </a:solidFill>
                <a:latin typeface="Times New Roman" pitchFamily="18" charset="0"/>
                <a:cs typeface="Times New Roman" pitchFamily="18" charset="0"/>
              </a:rPr>
              <a:t> Посмотрим готовые работы. Результаты разнообразны, но, главное, что базовые принципы и техника выполнения работ освоены и понятны.</a:t>
            </a:r>
          </a:p>
          <a:p>
            <a:endParaRPr lang="ru-RU" dirty="0"/>
          </a:p>
        </p:txBody>
      </p:sp>
      <p:pic>
        <p:nvPicPr>
          <p:cNvPr id="6" name="Рисунок 5" descr="ÐÐ°ÑÑÐ¸Ð½ÐºÐ¸ Ð¿Ð¾ Ð·Ð°Ð¿ÑÐ¾ÑÑ ÐºÐ°ÑÑÐ¸Ð½Ñ Ð¸Ð· ÑÐµÑÑÑÑÐ½Ð¾Ð¹ Ð°ÐºÐ²Ð°ÑÐµÐ»Ð¸"/>
          <p:cNvPicPr/>
          <p:nvPr/>
        </p:nvPicPr>
        <p:blipFill>
          <a:blip r:embed="rId3" cstate="print"/>
          <a:srcRect l="2966" t="1919" r="2490" b="1919"/>
          <a:stretch>
            <a:fillRect/>
          </a:stretch>
        </p:blipFill>
        <p:spPr bwMode="auto">
          <a:xfrm>
            <a:off x="4643438" y="3286124"/>
            <a:ext cx="4500562" cy="357187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4800" b="1" dirty="0" smtClean="0">
                <a:solidFill>
                  <a:srgbClr val="0070C0"/>
                </a:solidFill>
                <a:latin typeface="Times New Roman" pitchFamily="18" charset="0"/>
                <a:cs typeface="Times New Roman" pitchFamily="18" charset="0"/>
              </a:rPr>
              <a:t>  Цель</a:t>
            </a:r>
            <a:r>
              <a:rPr lang="ru-RU" sz="4800" b="1" dirty="0" smtClean="0">
                <a:solidFill>
                  <a:srgbClr val="0070C0"/>
                </a:solidFill>
                <a:latin typeface="Times New Roman" pitchFamily="18" charset="0"/>
                <a:cs typeface="Times New Roman" pitchFamily="18" charset="0"/>
              </a:rPr>
              <a:t>:</a:t>
            </a:r>
            <a:r>
              <a:rPr lang="ru-RU" sz="4800" dirty="0" smtClean="0">
                <a:solidFill>
                  <a:srgbClr val="0070C0"/>
                </a:solidFill>
                <a:latin typeface="Times New Roman" pitchFamily="18" charset="0"/>
                <a:cs typeface="Times New Roman" pitchFamily="18" charset="0"/>
              </a:rPr>
              <a:t> знакомство с видом рукоделия – шерстяная живопись.</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solidFill>
                  <a:srgbClr val="0070C0"/>
                </a:solidFill>
                <a:latin typeface="Times New Roman" pitchFamily="18" charset="0"/>
                <a:cs typeface="Times New Roman" pitchFamily="18" charset="0"/>
              </a:rPr>
              <a:t>Задачи:</a:t>
            </a:r>
            <a:endParaRPr lang="ru-RU" dirty="0" smtClean="0">
              <a:solidFill>
                <a:srgbClr val="0070C0"/>
              </a:solidFill>
              <a:latin typeface="Times New Roman" pitchFamily="18" charset="0"/>
              <a:cs typeface="Times New Roman" pitchFamily="18" charset="0"/>
            </a:endParaRPr>
          </a:p>
          <a:p>
            <a:pPr lvl="0"/>
            <a:r>
              <a:rPr lang="ru-RU" dirty="0" smtClean="0">
                <a:solidFill>
                  <a:srgbClr val="0070C0"/>
                </a:solidFill>
                <a:latin typeface="Times New Roman" pitchFamily="18" charset="0"/>
                <a:cs typeface="Times New Roman" pitchFamily="18" charset="0"/>
              </a:rPr>
              <a:t>Познакомить с видом рукоделия – шерстяная живопись.</a:t>
            </a:r>
          </a:p>
          <a:p>
            <a:pPr lvl="0"/>
            <a:r>
              <a:rPr lang="ru-RU" dirty="0" smtClean="0">
                <a:solidFill>
                  <a:srgbClr val="0070C0"/>
                </a:solidFill>
                <a:latin typeface="Times New Roman" pitchFamily="18" charset="0"/>
                <a:cs typeface="Times New Roman" pitchFamily="18" charset="0"/>
              </a:rPr>
              <a:t>Показать приемы выполнения техники.</a:t>
            </a:r>
          </a:p>
          <a:p>
            <a:r>
              <a:rPr lang="ru-RU" dirty="0" smtClean="0">
                <a:solidFill>
                  <a:srgbClr val="0070C0"/>
                </a:solidFill>
                <a:latin typeface="Times New Roman" pitchFamily="18" charset="0"/>
                <a:cs typeface="Times New Roman" pitchFamily="18" charset="0"/>
              </a:rPr>
              <a:t>Научить технике – шерстяная живопись</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52"/>
            <a:ext cx="8229600" cy="5983311"/>
          </a:xfrm>
        </p:spPr>
        <p:txBody>
          <a:bodyPr/>
          <a:lstStyle/>
          <a:p>
            <a:pPr>
              <a:buNone/>
            </a:pPr>
            <a:r>
              <a:rPr lang="ru-RU" b="1" dirty="0" smtClean="0"/>
              <a:t>  </a:t>
            </a:r>
            <a:r>
              <a:rPr lang="ru-RU" b="1" dirty="0" smtClean="0">
                <a:solidFill>
                  <a:srgbClr val="0070C0"/>
                </a:solidFill>
                <a:latin typeface="Times New Roman" pitchFamily="18" charset="0"/>
                <a:cs typeface="Times New Roman" pitchFamily="18" charset="0"/>
              </a:rPr>
              <a:t>Оборудование</a:t>
            </a:r>
            <a:r>
              <a:rPr lang="ru-RU" b="1" dirty="0" smtClean="0">
                <a:solidFill>
                  <a:srgbClr val="0070C0"/>
                </a:solidFill>
                <a:latin typeface="Times New Roman" pitchFamily="18" charset="0"/>
                <a:cs typeface="Times New Roman" pitchFamily="18" charset="0"/>
              </a:rPr>
              <a:t>:</a:t>
            </a:r>
            <a:endParaRPr lang="ru-RU" dirty="0" smtClean="0">
              <a:solidFill>
                <a:srgbClr val="0070C0"/>
              </a:solidFill>
              <a:latin typeface="Times New Roman" pitchFamily="18" charset="0"/>
              <a:cs typeface="Times New Roman" pitchFamily="18" charset="0"/>
            </a:endParaRPr>
          </a:p>
          <a:p>
            <a:pPr lvl="0"/>
            <a:r>
              <a:rPr lang="ru-RU" dirty="0" smtClean="0">
                <a:solidFill>
                  <a:srgbClr val="0070C0"/>
                </a:solidFill>
                <a:latin typeface="Times New Roman" pitchFamily="18" charset="0"/>
                <a:cs typeface="Times New Roman" pitchFamily="18" charset="0"/>
              </a:rPr>
              <a:t>рамка для фотографий, салфетка хозяйственная;</a:t>
            </a:r>
          </a:p>
          <a:p>
            <a:pPr lvl="0"/>
            <a:r>
              <a:rPr lang="ru-RU" dirty="0" smtClean="0">
                <a:solidFill>
                  <a:srgbClr val="0070C0"/>
                </a:solidFill>
                <a:latin typeface="Times New Roman" pitchFamily="18" charset="0"/>
                <a:cs typeface="Times New Roman" pitchFamily="18" charset="0"/>
              </a:rPr>
              <a:t>шерсть акриловая или натуральная разных цветов;</a:t>
            </a:r>
          </a:p>
          <a:p>
            <a:pPr lvl="0"/>
            <a:r>
              <a:rPr lang="ru-RU" dirty="0" smtClean="0">
                <a:solidFill>
                  <a:srgbClr val="0070C0"/>
                </a:solidFill>
                <a:latin typeface="Times New Roman" pitchFamily="18" charset="0"/>
                <a:cs typeface="Times New Roman" pitchFamily="18" charset="0"/>
              </a:rPr>
              <a:t>пинцет, ножницы.</a:t>
            </a:r>
          </a:p>
          <a:p>
            <a:endParaRPr lang="ru-RU" dirty="0"/>
          </a:p>
        </p:txBody>
      </p:sp>
      <p:pic>
        <p:nvPicPr>
          <p:cNvPr id="4" name="Рисунок 3" descr="ÐÐ°ÑÑÐ¸Ð½ÐºÐ¸ Ð¿Ð¾ Ð·Ð°Ð¿ÑÐ¾ÑÑ ÐºÐ°ÑÑÐ¸Ð½ÐºÐ¸ Ð¾Ð±Ð¾ÑÑÐ´Ð¾Ð²Ð°Ð½Ð¸Ðµ Ðº ÑÐµÑÑÑÑÐ½Ð¾Ð¹ Ð¶Ð¸Ð²Ð¾Ð¿Ð¸ÑÐ¸"/>
          <p:cNvPicPr/>
          <p:nvPr/>
        </p:nvPicPr>
        <p:blipFill>
          <a:blip r:embed="rId2" cstate="print"/>
          <a:srcRect/>
          <a:stretch>
            <a:fillRect/>
          </a:stretch>
        </p:blipFill>
        <p:spPr bwMode="auto">
          <a:xfrm>
            <a:off x="4214810" y="3000372"/>
            <a:ext cx="4500594" cy="3214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normAutofit/>
          </a:bodyPr>
          <a:lstStyle/>
          <a:p>
            <a:pPr algn="ctr">
              <a:buNone/>
            </a:pPr>
            <a:r>
              <a:rPr lang="ru-RU" b="1" dirty="0" smtClean="0">
                <a:solidFill>
                  <a:srgbClr val="0070C0"/>
                </a:solidFill>
                <a:latin typeface="Times New Roman" pitchFamily="18" charset="0"/>
                <a:cs typeface="Times New Roman" pitchFamily="18" charset="0"/>
              </a:rPr>
              <a:t>Ход мастер-класса</a:t>
            </a:r>
            <a:endParaRPr lang="ru-RU" dirty="0" smtClean="0">
              <a:solidFill>
                <a:srgbClr val="0070C0"/>
              </a:solidFill>
              <a:latin typeface="Times New Roman" pitchFamily="18" charset="0"/>
              <a:cs typeface="Times New Roman" pitchFamily="18" charset="0"/>
            </a:endParaRPr>
          </a:p>
          <a:p>
            <a:pPr>
              <a:buNone/>
            </a:pPr>
            <a:r>
              <a:rPr lang="ru-RU" b="1" dirty="0" smtClean="0">
                <a:solidFill>
                  <a:srgbClr val="0070C0"/>
                </a:solidFill>
                <a:latin typeface="Times New Roman" pitchFamily="18" charset="0"/>
                <a:cs typeface="Times New Roman" pitchFamily="18" charset="0"/>
              </a:rPr>
              <a:t>I. Введение.</a:t>
            </a:r>
            <a:endParaRPr lang="ru-RU" dirty="0" smtClean="0">
              <a:solidFill>
                <a:srgbClr val="0070C0"/>
              </a:solidFill>
              <a:latin typeface="Times New Roman" pitchFamily="18" charset="0"/>
              <a:cs typeface="Times New Roman" pitchFamily="18" charset="0"/>
            </a:endParaRPr>
          </a:p>
          <a:p>
            <a:r>
              <a:rPr lang="ru-RU" dirty="0" smtClean="0">
                <a:solidFill>
                  <a:srgbClr val="0070C0"/>
                </a:solidFill>
                <a:latin typeface="Times New Roman" pitchFamily="18" charset="0"/>
                <a:cs typeface="Times New Roman" pitchFamily="18" charset="0"/>
              </a:rPr>
              <a:t>Техника шерстяной живописи не только нова и интересна, но и очень красива. Изготовление картин из непряденой шерсти – это очень увлекательное и приятное занятия, не требующее больших временных и финансовых затрат. Но, как и любое ремесло требует терпения и практики. Главное, усидчивость и желание работать с этим чудесным материалом.</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572272"/>
          </a:xfrm>
        </p:spPr>
        <p:txBody>
          <a:bodyPr>
            <a:normAutofit/>
          </a:bodyPr>
          <a:lstStyle/>
          <a:p>
            <a:r>
              <a:rPr lang="ru-RU" dirty="0" smtClean="0">
                <a:solidFill>
                  <a:srgbClr val="0070C0"/>
                </a:solidFill>
                <a:latin typeface="Times New Roman" pitchFamily="18" charset="0"/>
                <a:cs typeface="Times New Roman" pitchFamily="18" charset="0"/>
              </a:rPr>
              <a:t>Прелесть шерстяной живописи заключается еще и в том, что для её освоения совершенно не обязательно уметь рисовать. Все ошибки легко исправить, стоит только снять неудачный «мазок» и попытаться выложить шерсть заново. Изображения могут быть самыми разнообразными - от цветов и фруктов до портретов людей. Как правило, картины создаются по образцу – это может быть уже готовая картина из шерсти или любая другая картинка, и даже фотография</a:t>
            </a:r>
            <a:r>
              <a:rPr lang="ru-RU" dirty="0" smtClean="0">
                <a:solidFill>
                  <a:srgbClr val="0070C0"/>
                </a:solidFill>
                <a:latin typeface="Times New Roman" pitchFamily="18" charset="0"/>
                <a:cs typeface="Times New Roman" pitchFamily="18" charset="0"/>
              </a:rPr>
              <a:t>.</a:t>
            </a:r>
            <a:r>
              <a:rPr lang="ru-RU" dirty="0" smtClean="0">
                <a:solidFill>
                  <a:srgbClr val="0070C0"/>
                </a:solidFill>
                <a:latin typeface="Times New Roman" pitchFamily="18" charset="0"/>
                <a:cs typeface="Times New Roman" pitchFamily="18" charset="0"/>
              </a:rPr>
              <a:t> </a:t>
            </a:r>
            <a:endParaRPr lang="ru-RU" dirty="0" smtClean="0">
              <a:solidFill>
                <a:srgbClr val="0070C0"/>
              </a:solidFill>
            </a:endParaRPr>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2" cstate="print"/>
          <a:srcRect/>
          <a:stretch>
            <a:fillRect/>
          </a:stretch>
        </p:blipFill>
        <p:spPr bwMode="auto">
          <a:xfrm>
            <a:off x="7000892" y="4572008"/>
            <a:ext cx="1898642" cy="2035397"/>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lstStyle/>
          <a:p>
            <a:r>
              <a:rPr lang="ru-RU" dirty="0" smtClean="0">
                <a:solidFill>
                  <a:srgbClr val="0070C0"/>
                </a:solidFill>
                <a:latin typeface="Times New Roman" pitchFamily="18" charset="0"/>
                <a:cs typeface="Times New Roman" pitchFamily="18" charset="0"/>
              </a:rPr>
              <a:t>Техника шерстяной живописи, или как еще ее называют, шерстяной акварели, представляет собой раскладку картины из сухой шести. Картины выполняются методом выкладывания шерсти различных цветов на тканевую подложку. Когда Вы завершили работу, то на картину просто накладывается стекло, и она вставляется в рамку. Вот и все, картина из шерсти готова</a:t>
            </a:r>
            <a:r>
              <a:rPr lang="ru-RU" dirty="0" smtClean="0">
                <a:solidFill>
                  <a:srgbClr val="0070C0"/>
                </a:solidFill>
              </a:rPr>
              <a:t>.</a:t>
            </a:r>
            <a:endParaRPr lang="ru-RU"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ÐÐ°ÑÑÐ¸Ð½ÐºÐ¸ Ð¿Ð¾ Ð·Ð°Ð¿ÑÐ¾ÑÑ ÐºÐ°ÑÑÐ¸Ð½ÐºÐ¸ Ð¾Ð±Ð¾ÑÑÐ´Ð¾Ð²Ð°Ð½Ð¸Ðµ Ðº ÑÐµÑÑÑÑÐ½Ð¾Ð¹ Ð¶Ð¸Ð²Ð¾Ð¿Ð¸ÑÐ¸"/>
          <p:cNvPicPr>
            <a:picLocks noGrp="1"/>
          </p:cNvPicPr>
          <p:nvPr>
            <p:ph idx="1"/>
          </p:nvPr>
        </p:nvPicPr>
        <p:blipFill>
          <a:blip r:embed="rId2" cstate="print"/>
          <a:srcRect l="7500" t="8604" r="5000"/>
          <a:stretch>
            <a:fillRect/>
          </a:stretch>
        </p:blipFill>
        <p:spPr bwMode="auto">
          <a:xfrm>
            <a:off x="357158" y="214290"/>
            <a:ext cx="4214842" cy="5357850"/>
          </a:xfrm>
          <a:prstGeom prst="rect">
            <a:avLst/>
          </a:prstGeom>
          <a:ln>
            <a:noFill/>
          </a:ln>
          <a:effectLst>
            <a:softEdge rad="112500"/>
          </a:effectLst>
        </p:spPr>
      </p:pic>
      <p:pic>
        <p:nvPicPr>
          <p:cNvPr id="5" name="Рисунок 4" descr="ÐÐ¾ÑÐ¾Ð¶ÐµÐµ Ð¸Ð·Ð¾Ð±ÑÐ°Ð¶ÐµÐ½Ð¸Ðµ"/>
          <p:cNvPicPr/>
          <p:nvPr/>
        </p:nvPicPr>
        <p:blipFill>
          <a:blip r:embed="rId3" cstate="print"/>
          <a:srcRect/>
          <a:stretch>
            <a:fillRect/>
          </a:stretch>
        </p:blipFill>
        <p:spPr bwMode="auto">
          <a:xfrm>
            <a:off x="4786314" y="781520"/>
            <a:ext cx="4000528" cy="607648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70C0"/>
                </a:solidFill>
                <a:latin typeface="Times New Roman" pitchFamily="18" charset="0"/>
                <a:cs typeface="Times New Roman" pitchFamily="18" charset="0"/>
              </a:rPr>
              <a:t>II</a:t>
            </a:r>
            <a:r>
              <a:rPr lang="ru-RU" b="1" dirty="0" smtClean="0">
                <a:solidFill>
                  <a:srgbClr val="0070C0"/>
                </a:solidFill>
                <a:latin typeface="Times New Roman" pitchFamily="18" charset="0"/>
                <a:cs typeface="Times New Roman" pitchFamily="18" charset="0"/>
              </a:rPr>
              <a:t>. Техника шерстяной живописи включает в себя:</a:t>
            </a:r>
            <a:endParaRPr lang="ru-RU" dirty="0" smtClean="0">
              <a:solidFill>
                <a:srgbClr val="0070C0"/>
              </a:solidFill>
              <a:latin typeface="Times New Roman" pitchFamily="18" charset="0"/>
              <a:cs typeface="Times New Roman" pitchFamily="18" charset="0"/>
            </a:endParaRPr>
          </a:p>
          <a:p>
            <a:pPr>
              <a:buNone/>
            </a:pPr>
            <a:r>
              <a:rPr lang="ru-RU" b="1" dirty="0" smtClean="0">
                <a:solidFill>
                  <a:srgbClr val="0070C0"/>
                </a:solidFill>
                <a:latin typeface="Times New Roman" pitchFamily="18" charset="0"/>
                <a:cs typeface="Times New Roman" pitchFamily="18" charset="0"/>
              </a:rPr>
              <a:t> 1</a:t>
            </a:r>
            <a:r>
              <a:rPr lang="ru-RU" b="1" dirty="0" smtClean="0">
                <a:solidFill>
                  <a:srgbClr val="0070C0"/>
                </a:solidFill>
                <a:latin typeface="Times New Roman" pitchFamily="18" charset="0"/>
                <a:cs typeface="Times New Roman" pitchFamily="18" charset="0"/>
              </a:rPr>
              <a:t>. Подбор изображения: </a:t>
            </a:r>
            <a:r>
              <a:rPr lang="ru-RU" dirty="0" smtClean="0">
                <a:solidFill>
                  <a:srgbClr val="0070C0"/>
                </a:solidFill>
                <a:latin typeface="Times New Roman" pitchFamily="18" charset="0"/>
                <a:cs typeface="Times New Roman" pitchFamily="18" charset="0"/>
              </a:rPr>
              <a:t>открытка, картинка, фотография. Для освоения техники рекомендован пейзаж.</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354</Words>
  <Application>Microsoft Office PowerPoint</Application>
  <PresentationFormat>Экран (4:3)</PresentationFormat>
  <Paragraphs>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Шерстяная живопись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Шерстяная живопись</dc:title>
  <dc:creator>User</dc:creator>
  <cp:lastModifiedBy>User</cp:lastModifiedBy>
  <cp:revision>2</cp:revision>
  <dcterms:created xsi:type="dcterms:W3CDTF">2018-10-15T02:36:59Z</dcterms:created>
  <dcterms:modified xsi:type="dcterms:W3CDTF">2018-10-15T04:01:06Z</dcterms:modified>
</cp:coreProperties>
</file>