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6" r:id="rId3"/>
    <p:sldId id="257" r:id="rId4"/>
    <p:sldId id="258" r:id="rId5"/>
    <p:sldId id="259" r:id="rId6"/>
    <p:sldId id="260" r:id="rId7"/>
    <p:sldId id="261" r:id="rId8"/>
    <p:sldId id="262" r:id="rId9"/>
    <p:sldId id="263" r:id="rId10"/>
    <p:sldId id="264" r:id="rId11"/>
    <p:sldId id="267" r:id="rId12"/>
    <p:sldId id="265"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9" d="100"/>
          <a:sy n="49" d="100"/>
        </p:scale>
        <p:origin x="-1291"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93E4F1-B212-41CA-8E15-38FA31FF0A72}" type="datetimeFigureOut">
              <a:rPr lang="ru-RU" smtClean="0"/>
              <a:pPr/>
              <a:t>05.02.2019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5457D6-895C-491C-B6A0-E47C0D04301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C5457D6-895C-491C-B6A0-E47C0D043018}" type="slidenum">
              <a:rPr lang="ru-RU" smtClean="0"/>
              <a:pPr/>
              <a:t>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9E737BE-8539-4568-BD4D-3C966F820E16}" type="datetimeFigureOut">
              <a:rPr lang="ru-RU" smtClean="0"/>
              <a:pPr/>
              <a:t>05.02.2019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111D5E-CD08-4199-B9FA-9C1126481DC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9E737BE-8539-4568-BD4D-3C966F820E16}" type="datetimeFigureOut">
              <a:rPr lang="ru-RU" smtClean="0"/>
              <a:pPr/>
              <a:t>05.02.2019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111D5E-CD08-4199-B9FA-9C1126481DC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9E737BE-8539-4568-BD4D-3C966F820E16}" type="datetimeFigureOut">
              <a:rPr lang="ru-RU" smtClean="0"/>
              <a:pPr/>
              <a:t>05.02.2019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111D5E-CD08-4199-B9FA-9C1126481DC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9E737BE-8539-4568-BD4D-3C966F820E16}" type="datetimeFigureOut">
              <a:rPr lang="ru-RU" smtClean="0"/>
              <a:pPr/>
              <a:t>05.02.2019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111D5E-CD08-4199-B9FA-9C1126481DC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9E737BE-8539-4568-BD4D-3C966F820E16}" type="datetimeFigureOut">
              <a:rPr lang="ru-RU" smtClean="0"/>
              <a:pPr/>
              <a:t>05.02.2019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111D5E-CD08-4199-B9FA-9C1126481DC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9E737BE-8539-4568-BD4D-3C966F820E16}" type="datetimeFigureOut">
              <a:rPr lang="ru-RU" smtClean="0"/>
              <a:pPr/>
              <a:t>05.02.2019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111D5E-CD08-4199-B9FA-9C1126481DC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9E737BE-8539-4568-BD4D-3C966F820E16}" type="datetimeFigureOut">
              <a:rPr lang="ru-RU" smtClean="0"/>
              <a:pPr/>
              <a:t>05.02.2019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F111D5E-CD08-4199-B9FA-9C1126481DC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9E737BE-8539-4568-BD4D-3C966F820E16}" type="datetimeFigureOut">
              <a:rPr lang="ru-RU" smtClean="0"/>
              <a:pPr/>
              <a:t>05.02.2019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F111D5E-CD08-4199-B9FA-9C1126481DC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9E737BE-8539-4568-BD4D-3C966F820E16}" type="datetimeFigureOut">
              <a:rPr lang="ru-RU" smtClean="0"/>
              <a:pPr/>
              <a:t>05.02.2019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F111D5E-CD08-4199-B9FA-9C1126481DC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9E737BE-8539-4568-BD4D-3C966F820E16}" type="datetimeFigureOut">
              <a:rPr lang="ru-RU" smtClean="0"/>
              <a:pPr/>
              <a:t>05.02.2019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111D5E-CD08-4199-B9FA-9C1126481DC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9E737BE-8539-4568-BD4D-3C966F820E16}" type="datetimeFigureOut">
              <a:rPr lang="ru-RU" smtClean="0"/>
              <a:pPr/>
              <a:t>05.02.2019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111D5E-CD08-4199-B9FA-9C1126481DC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E737BE-8539-4568-BD4D-3C966F820E16}" type="datetimeFigureOut">
              <a:rPr lang="ru-RU" smtClean="0"/>
              <a:pPr/>
              <a:t>05.02.2019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11D5E-CD08-4199-B9FA-9C1126481DC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cstate="print"/>
          <a:srcRect/>
          <a:stretch>
            <a:fillRect/>
          </a:stretch>
        </p:blipFill>
        <p:spPr bwMode="auto">
          <a:xfrm>
            <a:off x="755576" y="548680"/>
            <a:ext cx="7704856" cy="5760640"/>
          </a:xfrm>
          <a:prstGeom prst="rect">
            <a:avLst/>
          </a:prstGeom>
          <a:noFill/>
          <a:ln w="9525">
            <a:noFill/>
            <a:miter lim="800000"/>
            <a:headEnd/>
            <a:tailEnd/>
          </a:ln>
        </p:spPr>
      </p:pic>
      <p:pic>
        <p:nvPicPr>
          <p:cNvPr id="11" name="Рисунок 10" descr="119872836__.png"/>
          <p:cNvPicPr>
            <a:picLocks noChangeAspect="1"/>
          </p:cNvPicPr>
          <p:nvPr/>
        </p:nvPicPr>
        <p:blipFill>
          <a:blip r:embed="rId3" cstate="print"/>
          <a:stretch>
            <a:fillRect/>
          </a:stretch>
        </p:blipFill>
        <p:spPr>
          <a:xfrm>
            <a:off x="0" y="0"/>
            <a:ext cx="9144000" cy="6858000"/>
          </a:xfrm>
          <a:prstGeom prst="rect">
            <a:avLst/>
          </a:prstGeom>
        </p:spPr>
      </p:pic>
      <p:sp>
        <p:nvSpPr>
          <p:cNvPr id="3" name="Подзаголовок 2"/>
          <p:cNvSpPr>
            <a:spLocks noGrp="1"/>
          </p:cNvSpPr>
          <p:nvPr>
            <p:ph type="subTitle" idx="1"/>
          </p:nvPr>
        </p:nvSpPr>
        <p:spPr>
          <a:xfrm>
            <a:off x="1371600" y="1052736"/>
            <a:ext cx="6400800" cy="2376264"/>
          </a:xfrm>
        </p:spPr>
        <p:txBody>
          <a:bodyPr/>
          <a:lstStyle/>
          <a:p>
            <a:endParaRPr lang="ru-RU" sz="4400" dirty="0" smtClean="0">
              <a:solidFill>
                <a:schemeClr val="tx1"/>
              </a:solidFill>
            </a:endParaRPr>
          </a:p>
          <a:p>
            <a:endParaRPr lang="ru-RU" sz="1600" dirty="0">
              <a:solidFill>
                <a:srgbClr val="7030A0"/>
              </a:solidFill>
            </a:endParaRPr>
          </a:p>
        </p:txBody>
      </p:sp>
      <p:sp>
        <p:nvSpPr>
          <p:cNvPr id="5" name="TextBox 4"/>
          <p:cNvSpPr txBox="1"/>
          <p:nvPr/>
        </p:nvSpPr>
        <p:spPr>
          <a:xfrm>
            <a:off x="683568" y="2924944"/>
            <a:ext cx="184731" cy="369332"/>
          </a:xfrm>
          <a:prstGeom prst="rect">
            <a:avLst/>
          </a:prstGeom>
          <a:noFill/>
        </p:spPr>
        <p:txBody>
          <a:bodyPr wrap="none" rtlCol="0">
            <a:spAutoFit/>
          </a:bodyPr>
          <a:lstStyle/>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s://i.arts.in.ua/i/13567/maslenica-slavyanskie-obychai_mazin_andrey_1343377899.jpg"/>
          <p:cNvPicPr>
            <a:picLocks noChangeAspect="1" noChangeArrowheads="1"/>
          </p:cNvPicPr>
          <p:nvPr/>
        </p:nvPicPr>
        <p:blipFill>
          <a:blip r:embed="rId2" cstate="print"/>
          <a:srcRect/>
          <a:stretch>
            <a:fillRect/>
          </a:stretch>
        </p:blipFill>
        <p:spPr bwMode="auto">
          <a:xfrm>
            <a:off x="683568" y="476672"/>
            <a:ext cx="5040560" cy="5904656"/>
          </a:xfrm>
          <a:prstGeom prst="rect">
            <a:avLst/>
          </a:prstGeom>
          <a:noFill/>
        </p:spPr>
      </p:pic>
      <p:pic>
        <p:nvPicPr>
          <p:cNvPr id="21506" name="Picture 2" descr="C:\Users\Дружная семья\Desktop\119872836__.pn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Прямоугольник 2"/>
          <p:cNvSpPr/>
          <p:nvPr/>
        </p:nvSpPr>
        <p:spPr>
          <a:xfrm>
            <a:off x="5868144" y="908720"/>
            <a:ext cx="2232248" cy="4216539"/>
          </a:xfrm>
          <a:prstGeom prst="rect">
            <a:avLst/>
          </a:prstGeom>
        </p:spPr>
        <p:txBody>
          <a:bodyPr wrap="square">
            <a:spAutoFit/>
          </a:bodyPr>
          <a:lstStyle/>
          <a:p>
            <a:r>
              <a:rPr lang="ru-RU" dirty="0" smtClean="0">
                <a:solidFill>
                  <a:srgbClr val="7030A0"/>
                </a:solidFill>
              </a:rPr>
              <a:t>И в последний день </a:t>
            </a:r>
            <a:r>
              <a:rPr lang="ru-RU" dirty="0" smtClean="0">
                <a:solidFill>
                  <a:srgbClr val="FF0000"/>
                </a:solidFill>
              </a:rPr>
              <a:t>(воскресенье), </a:t>
            </a:r>
            <a:r>
              <a:rPr lang="ru-RU" dirty="0" smtClean="0">
                <a:solidFill>
                  <a:srgbClr val="7030A0"/>
                </a:solidFill>
              </a:rPr>
              <a:t>называемый </a:t>
            </a:r>
            <a:r>
              <a:rPr lang="ru-RU" sz="2800" dirty="0" smtClean="0">
                <a:solidFill>
                  <a:srgbClr val="FF0000"/>
                </a:solidFill>
              </a:rPr>
              <a:t>прощеным </a:t>
            </a:r>
            <a:r>
              <a:rPr lang="ru-RU" sz="2400" dirty="0" smtClean="0">
                <a:solidFill>
                  <a:srgbClr val="FF0000"/>
                </a:solidFill>
              </a:rPr>
              <a:t>днем, </a:t>
            </a:r>
            <a:r>
              <a:rPr lang="ru-RU" dirty="0" smtClean="0">
                <a:solidFill>
                  <a:srgbClr val="7030A0"/>
                </a:solidFill>
              </a:rPr>
              <a:t>сжигали соломенную куклу, а пепел от нее рассеивали по полю, чтобы будущий урожай был богатым. В этот день принято прощать все обиды и оскорбления.</a:t>
            </a:r>
            <a:endParaRPr lang="ru-RU" dirty="0">
              <a:solidFill>
                <a:srgbClr val="7030A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bestgif.su/_ph/33/2/890173722.gif"/>
          <p:cNvPicPr>
            <a:picLocks noChangeAspect="1" noChangeArrowheads="1"/>
          </p:cNvPicPr>
          <p:nvPr/>
        </p:nvPicPr>
        <p:blipFill>
          <a:blip r:embed="rId2" cstate="print"/>
          <a:srcRect/>
          <a:stretch>
            <a:fillRect/>
          </a:stretch>
        </p:blipFill>
        <p:spPr bwMode="auto">
          <a:xfrm>
            <a:off x="4355976" y="980728"/>
            <a:ext cx="3531518" cy="4320159"/>
          </a:xfrm>
          <a:prstGeom prst="rect">
            <a:avLst/>
          </a:prstGeom>
          <a:noFill/>
        </p:spPr>
      </p:pic>
      <p:pic>
        <p:nvPicPr>
          <p:cNvPr id="2" name="Picture 2" descr="C:\Users\Дружная семья\Desktop\119872836__.pn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4" name="Прямоугольник 3"/>
          <p:cNvSpPr/>
          <p:nvPr/>
        </p:nvSpPr>
        <p:spPr>
          <a:xfrm>
            <a:off x="1403648" y="908720"/>
            <a:ext cx="3168352" cy="4524315"/>
          </a:xfrm>
          <a:prstGeom prst="rect">
            <a:avLst/>
          </a:prstGeom>
        </p:spPr>
        <p:txBody>
          <a:bodyPr wrap="square">
            <a:spAutoFit/>
          </a:bodyPr>
          <a:lstStyle/>
          <a:p>
            <a:r>
              <a:rPr lang="ru-RU" dirty="0" smtClean="0">
                <a:solidFill>
                  <a:srgbClr val="C00000"/>
                </a:solidFill>
              </a:rPr>
              <a:t>Скоро крылья распахнёт</a:t>
            </a:r>
          </a:p>
          <a:p>
            <a:r>
              <a:rPr lang="ru-RU" dirty="0" smtClean="0">
                <a:solidFill>
                  <a:srgbClr val="C00000"/>
                </a:solidFill>
              </a:rPr>
              <a:t>Сонная земля,</a:t>
            </a:r>
          </a:p>
          <a:p>
            <a:r>
              <a:rPr lang="ru-RU" dirty="0" smtClean="0">
                <a:solidFill>
                  <a:srgbClr val="C00000"/>
                </a:solidFill>
              </a:rPr>
              <a:t>Пробуждение придёт</a:t>
            </a:r>
          </a:p>
          <a:p>
            <a:r>
              <a:rPr lang="ru-RU" dirty="0" smtClean="0">
                <a:solidFill>
                  <a:srgbClr val="C00000"/>
                </a:solidFill>
              </a:rPr>
              <a:t>С криком журавля;</a:t>
            </a:r>
          </a:p>
          <a:p>
            <a:r>
              <a:rPr lang="ru-RU" dirty="0" smtClean="0">
                <a:solidFill>
                  <a:srgbClr val="C00000"/>
                </a:solidFill>
              </a:rPr>
              <a:t>Признаёт и сам февраль</a:t>
            </a:r>
          </a:p>
          <a:p>
            <a:r>
              <a:rPr lang="ru-RU" dirty="0" smtClean="0">
                <a:solidFill>
                  <a:srgbClr val="C00000"/>
                </a:solidFill>
              </a:rPr>
              <a:t>Перемену дней,</a:t>
            </a:r>
          </a:p>
          <a:p>
            <a:r>
              <a:rPr lang="ru-RU" dirty="0" smtClean="0">
                <a:solidFill>
                  <a:srgbClr val="C00000"/>
                </a:solidFill>
              </a:rPr>
              <a:t>Сквозь небесную вуаль,</a:t>
            </a:r>
          </a:p>
          <a:p>
            <a:r>
              <a:rPr lang="ru-RU" dirty="0" smtClean="0">
                <a:solidFill>
                  <a:srgbClr val="C00000"/>
                </a:solidFill>
              </a:rPr>
              <a:t>Солнечных коней</a:t>
            </a:r>
          </a:p>
          <a:p>
            <a:r>
              <a:rPr lang="ru-RU" dirty="0" smtClean="0">
                <a:solidFill>
                  <a:srgbClr val="C00000"/>
                </a:solidFill>
              </a:rPr>
              <a:t>Шлёт, как вестников Весна</a:t>
            </a:r>
          </a:p>
          <a:p>
            <a:r>
              <a:rPr lang="ru-RU" dirty="0" smtClean="0">
                <a:solidFill>
                  <a:srgbClr val="C00000"/>
                </a:solidFill>
              </a:rPr>
              <a:t>В серые дома:</a:t>
            </a:r>
          </a:p>
          <a:p>
            <a:r>
              <a:rPr lang="ru-RU" dirty="0" smtClean="0">
                <a:solidFill>
                  <a:srgbClr val="C00000"/>
                </a:solidFill>
              </a:rPr>
              <a:t>– Пробуждайтесь ото сна! –</a:t>
            </a:r>
          </a:p>
          <a:p>
            <a:r>
              <a:rPr lang="ru-RU" dirty="0" smtClean="0">
                <a:solidFill>
                  <a:srgbClr val="C00000"/>
                </a:solidFill>
              </a:rPr>
              <a:t>Говорит она.</a:t>
            </a:r>
          </a:p>
          <a:p>
            <a:r>
              <a:rPr lang="ru-RU" dirty="0" smtClean="0">
                <a:solidFill>
                  <a:srgbClr val="C00000"/>
                </a:solidFill>
              </a:rPr>
              <a:t>И в застуженных сердцах</a:t>
            </a:r>
          </a:p>
          <a:p>
            <a:r>
              <a:rPr lang="ru-RU" dirty="0" smtClean="0">
                <a:solidFill>
                  <a:srgbClr val="C00000"/>
                </a:solidFill>
              </a:rPr>
              <a:t>Тает мёртвый лёд.</a:t>
            </a:r>
          </a:p>
          <a:p>
            <a:r>
              <a:rPr lang="ru-RU" dirty="0" smtClean="0">
                <a:solidFill>
                  <a:srgbClr val="C00000"/>
                </a:solidFill>
              </a:rPr>
              <a:t>Мчится тройка в бубенцах –</a:t>
            </a:r>
          </a:p>
          <a:p>
            <a:r>
              <a:rPr lang="ru-RU" dirty="0" smtClean="0">
                <a:solidFill>
                  <a:srgbClr val="C00000"/>
                </a:solidFill>
              </a:rPr>
              <a:t>Масленицы ход…</a:t>
            </a:r>
            <a:endParaRPr lang="ru-RU" dirty="0">
              <a:solidFill>
                <a:srgbClr val="C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Дружная семья\Desktop\119872836__.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TextBox 3"/>
          <p:cNvSpPr txBox="1"/>
          <p:nvPr/>
        </p:nvSpPr>
        <p:spPr>
          <a:xfrm>
            <a:off x="1115616" y="1988840"/>
            <a:ext cx="6624736" cy="2862322"/>
          </a:xfrm>
          <a:prstGeom prst="rect">
            <a:avLst/>
          </a:prstGeom>
          <a:noFill/>
        </p:spPr>
        <p:txBody>
          <a:bodyPr wrap="square" rtlCol="0">
            <a:spAutoFit/>
          </a:bodyPr>
          <a:lstStyle/>
          <a:p>
            <a:pPr algn="ctr"/>
            <a:r>
              <a:rPr lang="ru-RU" sz="4800" b="1" dirty="0" smtClean="0">
                <a:solidFill>
                  <a:srgbClr val="C00000"/>
                </a:solidFill>
                <a:latin typeface="Century" pitchFamily="18" charset="0"/>
              </a:rPr>
              <a:t> Спасибо </a:t>
            </a:r>
          </a:p>
          <a:p>
            <a:pPr algn="ctr"/>
            <a:endParaRPr lang="ru-RU" sz="4800" b="1" dirty="0" smtClean="0">
              <a:solidFill>
                <a:srgbClr val="C00000"/>
              </a:solidFill>
              <a:latin typeface="Century" pitchFamily="18" charset="0"/>
            </a:endParaRPr>
          </a:p>
          <a:p>
            <a:pPr algn="ctr"/>
            <a:r>
              <a:rPr lang="ru-RU" sz="4800" b="1" dirty="0" smtClean="0">
                <a:solidFill>
                  <a:srgbClr val="C00000"/>
                </a:solidFill>
                <a:latin typeface="Century" pitchFamily="18" charset="0"/>
              </a:rPr>
              <a:t>    за  внимание!</a:t>
            </a:r>
          </a:p>
          <a:p>
            <a:endParaRPr lang="ru-RU" dirty="0" smtClean="0"/>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d2661b40ae68f320333f8f8cb573172893273bfa (1).jpg"/>
          <p:cNvPicPr>
            <a:picLocks noChangeAspect="1"/>
          </p:cNvPicPr>
          <p:nvPr/>
        </p:nvPicPr>
        <p:blipFill>
          <a:blip r:embed="rId2" cstate="print"/>
          <a:stretch>
            <a:fillRect/>
          </a:stretch>
        </p:blipFill>
        <p:spPr>
          <a:xfrm>
            <a:off x="971600" y="692696"/>
            <a:ext cx="7416824" cy="4824536"/>
          </a:xfrm>
          <a:prstGeom prst="rect">
            <a:avLst/>
          </a:prstGeom>
        </p:spPr>
      </p:pic>
      <p:pic>
        <p:nvPicPr>
          <p:cNvPr id="2" name="Рисунок 1" descr="119872836__.pn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0_7cfdb_ef36b05_XL.jpg"/>
          <p:cNvPicPr>
            <a:picLocks noChangeAspect="1"/>
          </p:cNvPicPr>
          <p:nvPr/>
        </p:nvPicPr>
        <p:blipFill>
          <a:blip r:embed="rId2" cstate="print"/>
          <a:stretch>
            <a:fillRect/>
          </a:stretch>
        </p:blipFill>
        <p:spPr>
          <a:xfrm>
            <a:off x="5076056" y="764704"/>
            <a:ext cx="3414800" cy="5328592"/>
          </a:xfrm>
          <a:prstGeom prst="rect">
            <a:avLst/>
          </a:prstGeom>
        </p:spPr>
      </p:pic>
      <p:pic>
        <p:nvPicPr>
          <p:cNvPr id="2" name="Рисунок 1" descr="119872836__.png"/>
          <p:cNvPicPr>
            <a:picLocks noChangeAspect="1"/>
          </p:cNvPicPr>
          <p:nvPr/>
        </p:nvPicPr>
        <p:blipFill>
          <a:blip r:embed="rId3" cstate="print"/>
          <a:stretch>
            <a:fillRect/>
          </a:stretch>
        </p:blipFill>
        <p:spPr>
          <a:xfrm>
            <a:off x="0" y="0"/>
            <a:ext cx="9144000" cy="6858000"/>
          </a:xfrm>
          <a:prstGeom prst="rect">
            <a:avLst/>
          </a:prstGeom>
        </p:spPr>
      </p:pic>
      <p:sp>
        <p:nvSpPr>
          <p:cNvPr id="3" name="TextBox 2"/>
          <p:cNvSpPr txBox="1"/>
          <p:nvPr/>
        </p:nvSpPr>
        <p:spPr>
          <a:xfrm>
            <a:off x="1115616" y="836712"/>
            <a:ext cx="4032448" cy="5047536"/>
          </a:xfrm>
          <a:prstGeom prst="rect">
            <a:avLst/>
          </a:prstGeom>
          <a:noFill/>
        </p:spPr>
        <p:txBody>
          <a:bodyPr wrap="square" rtlCol="0">
            <a:spAutoFit/>
          </a:bodyPr>
          <a:lstStyle/>
          <a:p>
            <a:r>
              <a:rPr lang="ru-RU" sz="1600" dirty="0" smtClean="0">
                <a:solidFill>
                  <a:srgbClr val="C00000"/>
                </a:solidFill>
                <a:latin typeface="Comic Sans MS" pitchFamily="66" charset="0"/>
              </a:rPr>
              <a:t>Масленица</a:t>
            </a:r>
            <a:r>
              <a:rPr lang="ru-RU" sz="1400" dirty="0" smtClean="0">
                <a:solidFill>
                  <a:srgbClr val="7030A0"/>
                </a:solidFill>
                <a:latin typeface="Comic Sans MS" pitchFamily="66" charset="0"/>
              </a:rPr>
              <a:t> — один из самых веселых праздников. Всю неделю люди устраивают веселые проводы зимы. Эти проводы сопровождаются народными гуляниями, неотъемлемым элементом этих гуляний являются блины. Существует множество версий по объяснению того, откуда появился праздник Масленица.</a:t>
            </a:r>
          </a:p>
          <a:p>
            <a:r>
              <a:rPr lang="ru-RU" sz="1400" dirty="0" smtClean="0">
                <a:solidFill>
                  <a:srgbClr val="7030A0"/>
                </a:solidFill>
                <a:latin typeface="Comic Sans MS" pitchFamily="66" charset="0"/>
              </a:rPr>
              <a:t>Одна из таких легенд гласит, что в давние времена на Севере родилась маленькая девочка, отцом которой был Мороз. Имя ей дали Масленица. Девочка была маленькой, хрупкой и улыбчивой. Однажды группа людей попала в снежную бурю. Прячась от нее, они встретили Масленицу и попросили помочь и согреть их. Масленица пришла, но удивила всех. Потому что это была не маленькая девочка, а здоровая баба с большими румяными щеками. Она заставила человека забыть о зиме, развеселила его и заставила плясать до усталости. С тех пор неделя перед Великим постом называется Масленицей.</a:t>
            </a:r>
            <a:endParaRPr lang="ru-RU" sz="2000" dirty="0">
              <a:solidFill>
                <a:srgbClr val="7030A0"/>
              </a:solidFill>
              <a:latin typeface="Comic Sans MS"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827584" y="620688"/>
            <a:ext cx="7416824" cy="4248472"/>
          </a:xfrm>
          <a:prstGeom prst="rect">
            <a:avLst/>
          </a:prstGeom>
          <a:noFill/>
          <a:ln w="9525">
            <a:noFill/>
            <a:miter lim="800000"/>
            <a:headEnd/>
            <a:tailEnd/>
          </a:ln>
        </p:spPr>
      </p:pic>
      <p:pic>
        <p:nvPicPr>
          <p:cNvPr id="1026" name="Picture 2" descr="C:\Users\Дружная семья\Desktop\119872836__.pn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Прямоугольник 4"/>
          <p:cNvSpPr/>
          <p:nvPr/>
        </p:nvSpPr>
        <p:spPr>
          <a:xfrm>
            <a:off x="1259632" y="4797152"/>
            <a:ext cx="6840760" cy="954107"/>
          </a:xfrm>
          <a:prstGeom prst="rect">
            <a:avLst/>
          </a:prstGeom>
        </p:spPr>
        <p:txBody>
          <a:bodyPr wrap="square">
            <a:spAutoFit/>
          </a:bodyPr>
          <a:lstStyle/>
          <a:p>
            <a:r>
              <a:rPr lang="ru-RU" sz="2000" dirty="0" smtClean="0">
                <a:solidFill>
                  <a:srgbClr val="C00000"/>
                </a:solidFill>
              </a:rPr>
              <a:t>Первый день </a:t>
            </a:r>
            <a:r>
              <a:rPr lang="ru-RU" dirty="0" smtClean="0">
                <a:solidFill>
                  <a:srgbClr val="7030A0"/>
                </a:solidFill>
              </a:rPr>
              <a:t>(понедельник) называется </a:t>
            </a:r>
            <a:r>
              <a:rPr lang="ru-RU" sz="2000" dirty="0" smtClean="0">
                <a:solidFill>
                  <a:srgbClr val="C00000"/>
                </a:solidFill>
              </a:rPr>
              <a:t>встреча Масленицы</a:t>
            </a:r>
            <a:r>
              <a:rPr lang="ru-RU" dirty="0" smtClean="0">
                <a:solidFill>
                  <a:srgbClr val="7030A0"/>
                </a:solidFill>
              </a:rPr>
              <a:t>. в этот день наряжается соломенная кукла и устраиваются застолья с разными сладостями.</a:t>
            </a:r>
            <a:endParaRPr lang="ru-RU" dirty="0">
              <a:solidFill>
                <a:srgbClr val="7030A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6589298_5d588de3.jpg"/>
          <p:cNvPicPr>
            <a:picLocks noChangeAspect="1"/>
          </p:cNvPicPr>
          <p:nvPr/>
        </p:nvPicPr>
        <p:blipFill>
          <a:blip r:embed="rId2" cstate="print"/>
          <a:stretch>
            <a:fillRect/>
          </a:stretch>
        </p:blipFill>
        <p:spPr>
          <a:xfrm>
            <a:off x="755576" y="1412776"/>
            <a:ext cx="7632848" cy="4824536"/>
          </a:xfrm>
          <a:prstGeom prst="rect">
            <a:avLst/>
          </a:prstGeom>
        </p:spPr>
      </p:pic>
      <p:pic>
        <p:nvPicPr>
          <p:cNvPr id="2050" name="Picture 2" descr="C:\Users\Дружная семья\Desktop\119872836__.png"/>
          <p:cNvPicPr>
            <a:picLocks noChangeAspect="1" noChangeArrowheads="1"/>
          </p:cNvPicPr>
          <p:nvPr/>
        </p:nvPicPr>
        <p:blipFill>
          <a:blip r:embed="rId3" cstate="print"/>
          <a:srcRect/>
          <a:stretch>
            <a:fillRect/>
          </a:stretch>
        </p:blipFill>
        <p:spPr bwMode="auto">
          <a:xfrm>
            <a:off x="0" y="1"/>
            <a:ext cx="9144000" cy="6858000"/>
          </a:xfrm>
          <a:prstGeom prst="rect">
            <a:avLst/>
          </a:prstGeom>
          <a:noFill/>
        </p:spPr>
      </p:pic>
      <p:sp>
        <p:nvSpPr>
          <p:cNvPr id="3" name="TextBox 2"/>
          <p:cNvSpPr txBox="1"/>
          <p:nvPr/>
        </p:nvSpPr>
        <p:spPr>
          <a:xfrm>
            <a:off x="1331640" y="692696"/>
            <a:ext cx="6696745" cy="738664"/>
          </a:xfrm>
          <a:prstGeom prst="rect">
            <a:avLst/>
          </a:prstGeom>
          <a:noFill/>
        </p:spPr>
        <p:txBody>
          <a:bodyPr wrap="square" rtlCol="0">
            <a:spAutoFit/>
          </a:bodyPr>
          <a:lstStyle/>
          <a:p>
            <a:r>
              <a:rPr lang="ru-RU" sz="2400" dirty="0" smtClean="0">
                <a:solidFill>
                  <a:srgbClr val="C00000"/>
                </a:solidFill>
              </a:rPr>
              <a:t>Второй день </a:t>
            </a:r>
            <a:r>
              <a:rPr lang="ru-RU" dirty="0" smtClean="0">
                <a:solidFill>
                  <a:srgbClr val="7030A0"/>
                </a:solidFill>
              </a:rPr>
              <a:t>(вторник) называется </a:t>
            </a:r>
            <a:r>
              <a:rPr lang="ru-RU" sz="2000" dirty="0" smtClean="0">
                <a:solidFill>
                  <a:srgbClr val="C00000"/>
                </a:solidFill>
              </a:rPr>
              <a:t>заигрыши</a:t>
            </a:r>
            <a:r>
              <a:rPr lang="ru-RU" sz="1600" dirty="0" smtClean="0">
                <a:solidFill>
                  <a:srgbClr val="7030A0"/>
                </a:solidFill>
              </a:rPr>
              <a:t>:</a:t>
            </a:r>
            <a:r>
              <a:rPr lang="ru-RU" dirty="0" smtClean="0">
                <a:solidFill>
                  <a:srgbClr val="7030A0"/>
                </a:solidFill>
              </a:rPr>
              <a:t> устраиваются катания на горках и едят блины.</a:t>
            </a:r>
            <a:endParaRPr lang="ru-RU" dirty="0">
              <a:solidFill>
                <a:srgbClr val="7030A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babyben.ru/images/babyben/2016/12/s-maslenicej.gif"/>
          <p:cNvPicPr>
            <a:picLocks noChangeAspect="1" noChangeArrowheads="1" noCrop="1"/>
          </p:cNvPicPr>
          <p:nvPr/>
        </p:nvPicPr>
        <p:blipFill>
          <a:blip r:embed="rId2" cstate="print"/>
          <a:srcRect/>
          <a:stretch>
            <a:fillRect/>
          </a:stretch>
        </p:blipFill>
        <p:spPr bwMode="auto">
          <a:xfrm>
            <a:off x="323528" y="476672"/>
            <a:ext cx="8280920" cy="4608512"/>
          </a:xfrm>
          <a:prstGeom prst="rect">
            <a:avLst/>
          </a:prstGeom>
          <a:noFill/>
        </p:spPr>
      </p:pic>
      <p:pic>
        <p:nvPicPr>
          <p:cNvPr id="3074" name="Picture 2" descr="C:\Users\Дружная семья\Desktop\119872836__.pn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4" name="Прямоугольник 3"/>
          <p:cNvSpPr/>
          <p:nvPr/>
        </p:nvSpPr>
        <p:spPr>
          <a:xfrm>
            <a:off x="1547664" y="5013176"/>
            <a:ext cx="6480720" cy="738664"/>
          </a:xfrm>
          <a:prstGeom prst="rect">
            <a:avLst/>
          </a:prstGeom>
        </p:spPr>
        <p:txBody>
          <a:bodyPr wrap="square">
            <a:spAutoFit/>
          </a:bodyPr>
          <a:lstStyle/>
          <a:p>
            <a:r>
              <a:rPr lang="ru-RU" sz="2400" dirty="0" smtClean="0">
                <a:solidFill>
                  <a:srgbClr val="C00000"/>
                </a:solidFill>
              </a:rPr>
              <a:t>В третий день </a:t>
            </a:r>
            <a:r>
              <a:rPr lang="ru-RU" dirty="0" smtClean="0">
                <a:solidFill>
                  <a:srgbClr val="7030A0"/>
                </a:solidFill>
              </a:rPr>
              <a:t>(среда) — на лакомки — все шли </a:t>
            </a:r>
            <a:r>
              <a:rPr lang="ru-RU" dirty="0" smtClean="0">
                <a:solidFill>
                  <a:srgbClr val="C00000"/>
                </a:solidFill>
              </a:rPr>
              <a:t>к теще на блины.</a:t>
            </a:r>
            <a:endParaRPr lang="ru-RU" dirty="0">
              <a:solidFill>
                <a:srgbClr val="C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https://prikolnye-kartinki.ru/img/picture/Aug/22/6ad107a6cc48a9c3b49473163fd27e00/5.jpg"/>
          <p:cNvPicPr>
            <a:picLocks noChangeAspect="1" noChangeArrowheads="1"/>
          </p:cNvPicPr>
          <p:nvPr/>
        </p:nvPicPr>
        <p:blipFill>
          <a:blip r:embed="rId2" cstate="print"/>
          <a:srcRect/>
          <a:stretch>
            <a:fillRect/>
          </a:stretch>
        </p:blipFill>
        <p:spPr bwMode="auto">
          <a:xfrm>
            <a:off x="899592" y="764704"/>
            <a:ext cx="7344816" cy="5570984"/>
          </a:xfrm>
          <a:prstGeom prst="rect">
            <a:avLst/>
          </a:prstGeom>
          <a:noFill/>
        </p:spPr>
      </p:pic>
      <p:pic>
        <p:nvPicPr>
          <p:cNvPr id="18434" name="Picture 2" descr="C:\Users\Дружная семья\Desktop\119872836__.pn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Прямоугольник 2"/>
          <p:cNvSpPr/>
          <p:nvPr/>
        </p:nvSpPr>
        <p:spPr>
          <a:xfrm>
            <a:off x="1403648" y="764704"/>
            <a:ext cx="6552728" cy="1015663"/>
          </a:xfrm>
          <a:prstGeom prst="rect">
            <a:avLst/>
          </a:prstGeom>
        </p:spPr>
        <p:txBody>
          <a:bodyPr wrap="square">
            <a:spAutoFit/>
          </a:bodyPr>
          <a:lstStyle/>
          <a:p>
            <a:r>
              <a:rPr lang="ru-RU" sz="2400" dirty="0" smtClean="0">
                <a:solidFill>
                  <a:srgbClr val="C00000"/>
                </a:solidFill>
              </a:rPr>
              <a:t>Четвертый день </a:t>
            </a:r>
            <a:r>
              <a:rPr lang="ru-RU" dirty="0" smtClean="0">
                <a:solidFill>
                  <a:srgbClr val="7030A0"/>
                </a:solidFill>
              </a:rPr>
              <a:t>называется </a:t>
            </a:r>
            <a:r>
              <a:rPr lang="ru-RU" sz="2000" dirty="0" smtClean="0">
                <a:solidFill>
                  <a:srgbClr val="C00000"/>
                </a:solidFill>
              </a:rPr>
              <a:t>широкий четверг</a:t>
            </a:r>
            <a:r>
              <a:rPr lang="ru-RU" dirty="0" smtClean="0">
                <a:solidFill>
                  <a:srgbClr val="7030A0"/>
                </a:solidFill>
              </a:rPr>
              <a:t>: поются песни, выполняются обряды, устраиваются кулачные бои, катаются на санях, колядуют.</a:t>
            </a:r>
            <a:endParaRPr lang="ru-RU" dirty="0">
              <a:solidFill>
                <a:srgbClr val="7030A0"/>
              </a:solidFill>
            </a:endParaRPr>
          </a:p>
        </p:txBody>
      </p:sp>
      <p:sp>
        <p:nvSpPr>
          <p:cNvPr id="4" name="TextBox 3"/>
          <p:cNvSpPr txBox="1"/>
          <p:nvPr/>
        </p:nvSpPr>
        <p:spPr>
          <a:xfrm>
            <a:off x="1835696" y="2276872"/>
            <a:ext cx="184731" cy="369332"/>
          </a:xfrm>
          <a:prstGeom prst="rect">
            <a:avLst/>
          </a:prstGeom>
          <a:noFill/>
        </p:spPr>
        <p:txBody>
          <a:bodyPr wrap="none" rtlCol="0">
            <a:spAutoFit/>
          </a:bodyPr>
          <a:lstStyle/>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5"/>
          <p:cNvPicPr>
            <a:picLocks noChangeAspect="1" noChangeArrowheads="1"/>
          </p:cNvPicPr>
          <p:nvPr/>
        </p:nvPicPr>
        <p:blipFill>
          <a:blip r:embed="rId3" cstate="print"/>
          <a:srcRect/>
          <a:stretch>
            <a:fillRect/>
          </a:stretch>
        </p:blipFill>
        <p:spPr bwMode="auto">
          <a:xfrm>
            <a:off x="755576" y="476672"/>
            <a:ext cx="7776864" cy="5112568"/>
          </a:xfrm>
          <a:prstGeom prst="rect">
            <a:avLst/>
          </a:prstGeom>
          <a:noFill/>
          <a:ln w="9525">
            <a:noFill/>
            <a:miter lim="800000"/>
            <a:headEnd/>
            <a:tailEnd/>
          </a:ln>
        </p:spPr>
      </p:pic>
      <p:pic>
        <p:nvPicPr>
          <p:cNvPr id="19458" name="Picture 2" descr="C:\Users\Дружная семья\Desktop\119872836__.png"/>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4" name="Прямоугольник 3"/>
          <p:cNvSpPr/>
          <p:nvPr/>
        </p:nvSpPr>
        <p:spPr>
          <a:xfrm>
            <a:off x="1331640" y="5085184"/>
            <a:ext cx="7416824" cy="461665"/>
          </a:xfrm>
          <a:prstGeom prst="rect">
            <a:avLst/>
          </a:prstGeom>
        </p:spPr>
        <p:txBody>
          <a:bodyPr wrap="square">
            <a:spAutoFit/>
          </a:bodyPr>
          <a:lstStyle/>
          <a:p>
            <a:r>
              <a:rPr lang="ru-RU" sz="2400" dirty="0" smtClean="0">
                <a:solidFill>
                  <a:srgbClr val="FF0000"/>
                </a:solidFill>
              </a:rPr>
              <a:t>На тещины вечерки </a:t>
            </a:r>
            <a:r>
              <a:rPr lang="ru-RU" dirty="0" smtClean="0">
                <a:solidFill>
                  <a:srgbClr val="7030A0"/>
                </a:solidFill>
              </a:rPr>
              <a:t>(пятница) зятья звали тещу на угощение.</a:t>
            </a:r>
            <a:endParaRPr lang="ru-RU" dirty="0">
              <a:solidFill>
                <a:srgbClr val="7030A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28375315_635.jpg"/>
          <p:cNvPicPr>
            <a:picLocks noChangeAspect="1"/>
          </p:cNvPicPr>
          <p:nvPr/>
        </p:nvPicPr>
        <p:blipFill>
          <a:blip r:embed="rId2" cstate="print"/>
          <a:stretch>
            <a:fillRect/>
          </a:stretch>
        </p:blipFill>
        <p:spPr>
          <a:xfrm>
            <a:off x="827584" y="476672"/>
            <a:ext cx="7632848" cy="5976664"/>
          </a:xfrm>
          <a:prstGeom prst="rect">
            <a:avLst/>
          </a:prstGeom>
        </p:spPr>
      </p:pic>
      <p:pic>
        <p:nvPicPr>
          <p:cNvPr id="20482" name="Picture 2" descr="C:\Users\Дружная семья\Desktop\119872836__.pn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Прямоугольник 2"/>
          <p:cNvSpPr/>
          <p:nvPr/>
        </p:nvSpPr>
        <p:spPr>
          <a:xfrm>
            <a:off x="1403648" y="692696"/>
            <a:ext cx="6552728" cy="738664"/>
          </a:xfrm>
          <a:prstGeom prst="rect">
            <a:avLst/>
          </a:prstGeom>
        </p:spPr>
        <p:txBody>
          <a:bodyPr wrap="square">
            <a:spAutoFit/>
          </a:bodyPr>
          <a:lstStyle/>
          <a:p>
            <a:r>
              <a:rPr lang="ru-RU" sz="2400" dirty="0" smtClean="0">
                <a:solidFill>
                  <a:srgbClr val="C00000"/>
                </a:solidFill>
              </a:rPr>
              <a:t>Шестой день </a:t>
            </a:r>
            <a:r>
              <a:rPr lang="ru-RU" dirty="0" smtClean="0">
                <a:solidFill>
                  <a:srgbClr val="7030A0"/>
                </a:solidFill>
              </a:rPr>
              <a:t>(суббота) называется золовкины посиделки: в этот день молодая невеста приглашала своих родных к себе.</a:t>
            </a:r>
            <a:endParaRPr lang="ru-RU" dirty="0">
              <a:solidFill>
                <a:srgbClr val="7030A0"/>
              </a:solidFill>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TotalTime>
  <Words>359</Words>
  <Application>Microsoft Office PowerPoint</Application>
  <PresentationFormat>Экран (4:3)</PresentationFormat>
  <Paragraphs>29</Paragraphs>
  <Slides>12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 Windows</dc:creator>
  <cp:lastModifiedBy>User</cp:lastModifiedBy>
  <cp:revision>15</cp:revision>
  <dcterms:created xsi:type="dcterms:W3CDTF">2018-02-01T18:03:43Z</dcterms:created>
  <dcterms:modified xsi:type="dcterms:W3CDTF">2019-02-05T03:23:51Z</dcterms:modified>
</cp:coreProperties>
</file>