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57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88640"/>
            <a:ext cx="2952328" cy="63367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3768" y="764704"/>
            <a:ext cx="59875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КВЕСТ - ТЕХНОЛОГИЯ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2897" y="2517492"/>
            <a:ext cx="59584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Маршрутная игра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игра,     в которой имеется определённый маршрут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зависимости от темы игры),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которого дети выполняют различные задания, достигая конечной цели.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88640"/>
            <a:ext cx="2952328" cy="63367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6972" y="548680"/>
            <a:ext cx="61798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КАРТА МАРШРУТА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50" y="1322669"/>
            <a:ext cx="3744416" cy="24937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69" y="3501008"/>
            <a:ext cx="3672408" cy="27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88640"/>
            <a:ext cx="2952328" cy="6336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332656"/>
            <a:ext cx="226141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7030A0"/>
                </a:solidFill>
              </a:rPr>
              <a:t>Подготовка игры</a:t>
            </a:r>
            <a:r>
              <a:rPr lang="ru-RU" b="1" u="sng" dirty="0" smtClean="0">
                <a:solidFill>
                  <a:srgbClr val="7030A0"/>
                </a:solidFill>
              </a:rPr>
              <a:t>.</a:t>
            </a:r>
          </a:p>
          <a:p>
            <a:endParaRPr lang="ru-RU" sz="1600" dirty="0">
              <a:solidFill>
                <a:srgbClr val="7030A0"/>
              </a:solidFill>
            </a:endParaRPr>
          </a:p>
          <a:p>
            <a:r>
              <a:rPr lang="ru-RU" sz="1600" dirty="0">
                <a:solidFill>
                  <a:srgbClr val="7030A0"/>
                </a:solidFill>
              </a:rPr>
              <a:t>При подготовке игры необходимо: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7030A0"/>
                </a:solidFill>
              </a:rPr>
              <a:t>проложить </a:t>
            </a:r>
            <a:r>
              <a:rPr lang="ru-RU" sz="1600" dirty="0">
                <a:solidFill>
                  <a:srgbClr val="7030A0"/>
                </a:solidFill>
              </a:rPr>
              <a:t>маршрут игры-путешествия </a:t>
            </a:r>
            <a:endParaRPr lang="ru-RU" sz="1600" dirty="0" smtClean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(</a:t>
            </a:r>
            <a:r>
              <a:rPr lang="ru-RU" sz="1600" dirty="0">
                <a:solidFill>
                  <a:srgbClr val="7030A0"/>
                </a:solidFill>
              </a:rPr>
              <a:t>если игра проводится в квартире, доме, </a:t>
            </a:r>
            <a:endParaRPr lang="ru-RU" sz="1600" dirty="0" smtClean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то </a:t>
            </a:r>
            <a:r>
              <a:rPr lang="ru-RU" sz="1600" dirty="0">
                <a:solidFill>
                  <a:srgbClr val="7030A0"/>
                </a:solidFill>
              </a:rPr>
              <a:t>маршрут прокладывается по разным </a:t>
            </a:r>
            <a:endParaRPr lang="ru-RU" sz="1600" dirty="0" smtClean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комнатам;</a:t>
            </a:r>
          </a:p>
          <a:p>
            <a:r>
              <a:rPr lang="ru-RU" sz="1600" dirty="0">
                <a:solidFill>
                  <a:srgbClr val="7030A0"/>
                </a:solidFill>
              </a:rPr>
              <a:t>-</a:t>
            </a:r>
            <a:r>
              <a:rPr lang="ru-RU" sz="1600" dirty="0" smtClean="0">
                <a:solidFill>
                  <a:srgbClr val="7030A0"/>
                </a:solidFill>
              </a:rPr>
              <a:t> </a:t>
            </a:r>
            <a:r>
              <a:rPr lang="ru-RU" sz="1600" dirty="0">
                <a:solidFill>
                  <a:srgbClr val="7030A0"/>
                </a:solidFill>
              </a:rPr>
              <a:t>если игра проводится на </a:t>
            </a:r>
            <a:r>
              <a:rPr lang="ru-RU" sz="1600" dirty="0" smtClean="0">
                <a:solidFill>
                  <a:srgbClr val="7030A0"/>
                </a:solidFill>
              </a:rPr>
              <a:t>природе, то </a:t>
            </a:r>
            <a:r>
              <a:rPr lang="ru-RU" sz="1600" dirty="0">
                <a:solidFill>
                  <a:srgbClr val="7030A0"/>
                </a:solidFill>
              </a:rPr>
              <a:t>протяженность </a:t>
            </a:r>
            <a:r>
              <a:rPr lang="ru-RU" sz="1600" dirty="0" smtClean="0">
                <a:solidFill>
                  <a:srgbClr val="7030A0"/>
                </a:solidFill>
              </a:rPr>
              <a:t>   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маршрута составляет </a:t>
            </a:r>
            <a:r>
              <a:rPr lang="ru-RU" sz="1600" dirty="0">
                <a:solidFill>
                  <a:srgbClr val="7030A0"/>
                </a:solidFill>
              </a:rPr>
              <a:t>от 500м до 1км; 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(желательно</a:t>
            </a:r>
            <a:r>
              <a:rPr lang="ru-RU" sz="1600" dirty="0">
                <a:solidFill>
                  <a:srgbClr val="7030A0"/>
                </a:solidFill>
              </a:rPr>
              <a:t>, чтобы маршрут был кольцевым);</a:t>
            </a:r>
          </a:p>
          <a:p>
            <a:r>
              <a:rPr lang="ru-RU" sz="1600" dirty="0">
                <a:solidFill>
                  <a:srgbClr val="7030A0"/>
                </a:solidFill>
              </a:rPr>
              <a:t>- разделить маршрут на ряд (5-7) этапов (станций);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7030A0"/>
                </a:solidFill>
              </a:rPr>
              <a:t>составить </a:t>
            </a:r>
            <a:r>
              <a:rPr lang="ru-RU" sz="1600" dirty="0">
                <a:solidFill>
                  <a:srgbClr val="7030A0"/>
                </a:solidFill>
              </a:rPr>
              <a:t>содержание (комплекс вопросов, </a:t>
            </a:r>
            <a:endParaRPr lang="ru-RU" sz="1600" dirty="0" smtClean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творческих </a:t>
            </a:r>
            <a:r>
              <a:rPr lang="ru-RU" sz="1600" dirty="0">
                <a:solidFill>
                  <a:srgbClr val="7030A0"/>
                </a:solidFill>
              </a:rPr>
              <a:t>заданий) каждого этапа игры;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7030A0"/>
                </a:solidFill>
              </a:rPr>
              <a:t>мама</a:t>
            </a:r>
            <a:r>
              <a:rPr lang="ru-RU" sz="1600" dirty="0">
                <a:solidFill>
                  <a:srgbClr val="7030A0"/>
                </a:solidFill>
              </a:rPr>
              <a:t>, папа или старшие дети могут </a:t>
            </a:r>
            <a:r>
              <a:rPr lang="ru-RU" sz="1600" dirty="0" smtClean="0">
                <a:solidFill>
                  <a:srgbClr val="7030A0"/>
                </a:solidFill>
              </a:rPr>
              <a:t>выступать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в </a:t>
            </a:r>
            <a:r>
              <a:rPr lang="ru-RU" sz="1600" dirty="0">
                <a:solidFill>
                  <a:srgbClr val="7030A0"/>
                </a:solidFill>
              </a:rPr>
              <a:t>роли  судьи-инструктора для каждого этапа </a:t>
            </a:r>
            <a:r>
              <a:rPr lang="ru-RU" sz="1600" dirty="0" smtClean="0">
                <a:solidFill>
                  <a:srgbClr val="7030A0"/>
                </a:solidFill>
              </a:rPr>
              <a:t>игры</a:t>
            </a:r>
            <a:r>
              <a:rPr lang="ru-RU" sz="1600" dirty="0">
                <a:solidFill>
                  <a:srgbClr val="7030A0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7030A0"/>
                </a:solidFill>
              </a:rPr>
              <a:t>подготовить </a:t>
            </a:r>
            <a:r>
              <a:rPr lang="ru-RU" sz="1600" dirty="0">
                <a:solidFill>
                  <a:srgbClr val="7030A0"/>
                </a:solidFill>
              </a:rPr>
              <a:t>для участников игры </a:t>
            </a:r>
            <a:r>
              <a:rPr lang="ru-RU" sz="1600" dirty="0" smtClean="0">
                <a:solidFill>
                  <a:srgbClr val="7030A0"/>
                </a:solidFill>
              </a:rPr>
              <a:t>маршрутный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лист</a:t>
            </a:r>
            <a:r>
              <a:rPr lang="ru-RU" sz="1600" dirty="0">
                <a:solidFill>
                  <a:srgbClr val="7030A0"/>
                </a:solidFill>
              </a:rPr>
              <a:t>, в которых указываются названия </a:t>
            </a:r>
            <a:r>
              <a:rPr lang="ru-RU" sz="1600" dirty="0" smtClean="0">
                <a:solidFill>
                  <a:srgbClr val="7030A0"/>
                </a:solidFill>
              </a:rPr>
              <a:t>этапов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или </a:t>
            </a:r>
            <a:r>
              <a:rPr lang="ru-RU" sz="1600" dirty="0">
                <a:solidFill>
                  <a:srgbClr val="7030A0"/>
                </a:solidFill>
              </a:rPr>
              <a:t>картинки, схемы (станций) и порядок </a:t>
            </a:r>
            <a:r>
              <a:rPr lang="ru-RU" sz="1600" dirty="0" smtClean="0">
                <a:solidFill>
                  <a:srgbClr val="7030A0"/>
                </a:solidFill>
              </a:rPr>
              <a:t>их 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прохождения </a:t>
            </a:r>
            <a:r>
              <a:rPr lang="ru-RU" sz="1600" dirty="0">
                <a:solidFill>
                  <a:srgbClr val="7030A0"/>
                </a:solidFill>
              </a:rPr>
              <a:t>стрелочками или цифрами;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7030A0"/>
                </a:solidFill>
              </a:rPr>
              <a:t>за </a:t>
            </a:r>
            <a:r>
              <a:rPr lang="ru-RU" sz="1600" dirty="0">
                <a:solidFill>
                  <a:srgbClr val="7030A0"/>
                </a:solidFill>
              </a:rPr>
              <a:t>выполненное задание ребенок </a:t>
            </a:r>
            <a:r>
              <a:rPr lang="ru-RU" sz="1600" dirty="0" smtClean="0">
                <a:solidFill>
                  <a:srgbClr val="7030A0"/>
                </a:solidFill>
              </a:rPr>
              <a:t>может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получать </a:t>
            </a:r>
            <a:r>
              <a:rPr lang="ru-RU" sz="1600" dirty="0">
                <a:solidFill>
                  <a:srgbClr val="7030A0"/>
                </a:solidFill>
              </a:rPr>
              <a:t>часть </a:t>
            </a:r>
            <a:r>
              <a:rPr lang="ru-RU" sz="1600" dirty="0" smtClean="0">
                <a:solidFill>
                  <a:srgbClr val="7030A0"/>
                </a:solidFill>
              </a:rPr>
              <a:t>картинки </a:t>
            </a:r>
            <a:r>
              <a:rPr lang="ru-RU" sz="1600" dirty="0">
                <a:solidFill>
                  <a:srgbClr val="7030A0"/>
                </a:solidFill>
              </a:rPr>
              <a:t>(в конце, имея все</a:t>
            </a:r>
            <a:r>
              <a:rPr lang="ru-RU" sz="1600" dirty="0" smtClean="0">
                <a:solidFill>
                  <a:srgbClr val="7030A0"/>
                </a:solidFill>
              </a:rPr>
              <a:t>,</a:t>
            </a:r>
          </a:p>
          <a:p>
            <a:r>
              <a:rPr lang="ru-RU" sz="1600" dirty="0" smtClean="0">
                <a:solidFill>
                  <a:srgbClr val="7030A0"/>
                </a:solidFill>
              </a:rPr>
              <a:t>собрать </a:t>
            </a:r>
            <a:r>
              <a:rPr lang="ru-RU" sz="1600" dirty="0">
                <a:solidFill>
                  <a:srgbClr val="7030A0"/>
                </a:solidFill>
              </a:rPr>
              <a:t>картинку),  наклеечку, фишку </a:t>
            </a:r>
            <a:r>
              <a:rPr lang="ru-RU" sz="1600" dirty="0" smtClean="0">
                <a:solidFill>
                  <a:srgbClr val="7030A0"/>
                </a:solidFill>
              </a:rPr>
              <a:t>или </a:t>
            </a:r>
            <a:r>
              <a:rPr lang="ru-RU" sz="1600" dirty="0">
                <a:solidFill>
                  <a:srgbClr val="7030A0"/>
                </a:solidFill>
              </a:rPr>
              <a:t>просто </a:t>
            </a:r>
            <a:endParaRPr lang="ru-RU" sz="1600" dirty="0" smtClean="0">
              <a:solidFill>
                <a:srgbClr val="7030A0"/>
              </a:solidFill>
            </a:endParaRPr>
          </a:p>
          <a:p>
            <a:r>
              <a:rPr lang="ru-RU" sz="1600" dirty="0" smtClean="0">
                <a:solidFill>
                  <a:srgbClr val="7030A0"/>
                </a:solidFill>
              </a:rPr>
              <a:t>отметить </a:t>
            </a:r>
            <a:r>
              <a:rPr lang="ru-RU" sz="1600" dirty="0">
                <a:solidFill>
                  <a:srgbClr val="7030A0"/>
                </a:solidFill>
              </a:rPr>
              <a:t>пройденное препятствие </a:t>
            </a:r>
            <a:r>
              <a:rPr lang="ru-RU" sz="1600" dirty="0" smtClean="0">
                <a:solidFill>
                  <a:srgbClr val="7030A0"/>
                </a:solidFill>
              </a:rPr>
              <a:t>на </a:t>
            </a:r>
            <a:r>
              <a:rPr lang="ru-RU" sz="1600" dirty="0">
                <a:solidFill>
                  <a:srgbClr val="7030A0"/>
                </a:solidFill>
              </a:rPr>
              <a:t>карте “+”;</a:t>
            </a:r>
          </a:p>
          <a:p>
            <a:r>
              <a:rPr lang="ru-RU" sz="1600" dirty="0">
                <a:solidFill>
                  <a:srgbClr val="7030A0"/>
                </a:solidFill>
              </a:rPr>
              <a:t>- подготовить награды и призы </a:t>
            </a:r>
            <a:r>
              <a:rPr lang="ru-RU" sz="1600" dirty="0" smtClean="0">
                <a:solidFill>
                  <a:srgbClr val="7030A0"/>
                </a:solidFill>
              </a:rPr>
              <a:t>по </a:t>
            </a:r>
            <a:r>
              <a:rPr lang="ru-RU" sz="1600" dirty="0" err="1" smtClean="0">
                <a:solidFill>
                  <a:srgbClr val="7030A0"/>
                </a:solidFill>
              </a:rPr>
              <a:t>оканию</a:t>
            </a:r>
            <a:r>
              <a:rPr lang="ru-RU" sz="1600" dirty="0" smtClean="0">
                <a:solidFill>
                  <a:srgbClr val="7030A0"/>
                </a:solidFill>
              </a:rPr>
              <a:t> </a:t>
            </a:r>
            <a:r>
              <a:rPr lang="ru-RU" sz="1600" dirty="0">
                <a:solidFill>
                  <a:srgbClr val="7030A0"/>
                </a:solidFill>
              </a:rPr>
              <a:t>игры.</a:t>
            </a:r>
          </a:p>
          <a:p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88640"/>
            <a:ext cx="2952328" cy="6336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6332" y="1340768"/>
            <a:ext cx="671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Наградой </a:t>
            </a:r>
            <a:r>
              <a:rPr lang="ru-RU" b="1" dirty="0">
                <a:solidFill>
                  <a:srgbClr val="7030A0"/>
                </a:solidFill>
              </a:rPr>
              <a:t>может </a:t>
            </a:r>
            <a:r>
              <a:rPr lang="ru-RU" b="1" dirty="0" smtClean="0">
                <a:solidFill>
                  <a:srgbClr val="7030A0"/>
                </a:solidFill>
              </a:rPr>
              <a:t>быть: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мыльные пузыри,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набор </a:t>
            </a:r>
            <a:r>
              <a:rPr lang="ru-RU" dirty="0">
                <a:solidFill>
                  <a:srgbClr val="7030A0"/>
                </a:solidFill>
              </a:rPr>
              <a:t>для проведения опытов</a:t>
            </a:r>
            <a:r>
              <a:rPr lang="ru-RU" dirty="0" smtClean="0">
                <a:solidFill>
                  <a:srgbClr val="7030A0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краски </a:t>
            </a:r>
            <a:r>
              <a:rPr lang="ru-RU" dirty="0">
                <a:solidFill>
                  <a:srgbClr val="7030A0"/>
                </a:solidFill>
              </a:rPr>
              <a:t>и лист для рисования ладошками,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    ватными </a:t>
            </a:r>
            <a:r>
              <a:rPr lang="ru-RU" dirty="0">
                <a:solidFill>
                  <a:srgbClr val="7030A0"/>
                </a:solidFill>
              </a:rPr>
              <a:t>палочками, разными формочками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    вырезанными </a:t>
            </a:r>
            <a:r>
              <a:rPr lang="ru-RU" dirty="0">
                <a:solidFill>
                  <a:srgbClr val="7030A0"/>
                </a:solidFill>
              </a:rPr>
              <a:t>из картофеля, моркови, </a:t>
            </a:r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шаблоны </a:t>
            </a:r>
            <a:r>
              <a:rPr lang="ru-RU" dirty="0">
                <a:solidFill>
                  <a:srgbClr val="7030A0"/>
                </a:solidFill>
              </a:rPr>
              <a:t>для аппликации, </a:t>
            </a:r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7030A0"/>
                </a:solidFill>
              </a:rPr>
              <a:t>свечка+лист+краски</a:t>
            </a:r>
            <a:r>
              <a:rPr lang="ru-RU" dirty="0" smtClean="0">
                <a:solidFill>
                  <a:srgbClr val="7030A0"/>
                </a:solidFill>
              </a:rPr>
              <a:t> с кистью, поролон,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пластилин</a:t>
            </a:r>
            <a:r>
              <a:rPr lang="ru-RU" dirty="0">
                <a:solidFill>
                  <a:srgbClr val="7030A0"/>
                </a:solidFill>
              </a:rPr>
              <a:t>,  книжка, </a:t>
            </a:r>
            <a:r>
              <a:rPr lang="ru-RU" dirty="0" smtClean="0">
                <a:solidFill>
                  <a:srgbClr val="7030A0"/>
                </a:solidFill>
              </a:rPr>
              <a:t>скакалка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(</a:t>
            </a:r>
            <a:r>
              <a:rPr lang="ru-RU" dirty="0">
                <a:solidFill>
                  <a:srgbClr val="7030A0"/>
                </a:solidFill>
              </a:rPr>
              <a:t>и игра в “рыбака” или </a:t>
            </a:r>
            <a:r>
              <a:rPr lang="ru-RU" dirty="0" err="1">
                <a:solidFill>
                  <a:srgbClr val="7030A0"/>
                </a:solidFill>
              </a:rPr>
              <a:t>др</a:t>
            </a:r>
            <a:r>
              <a:rPr lang="ru-RU" dirty="0">
                <a:solidFill>
                  <a:srgbClr val="7030A0"/>
                </a:solidFill>
              </a:rPr>
              <a:t> игру </a:t>
            </a:r>
            <a:r>
              <a:rPr lang="ru-RU" dirty="0" smtClean="0">
                <a:solidFill>
                  <a:srgbClr val="7030A0"/>
                </a:solidFill>
              </a:rPr>
              <a:t>с </a:t>
            </a:r>
            <a:r>
              <a:rPr lang="ru-RU" dirty="0">
                <a:solidFill>
                  <a:srgbClr val="7030A0"/>
                </a:solidFill>
              </a:rPr>
              <a:t>использованием </a:t>
            </a:r>
            <a:r>
              <a:rPr lang="ru-RU" dirty="0" smtClean="0">
                <a:solidFill>
                  <a:srgbClr val="7030A0"/>
                </a:solidFill>
              </a:rPr>
              <a:t>  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спортивного </a:t>
            </a:r>
            <a:r>
              <a:rPr lang="ru-RU" dirty="0">
                <a:solidFill>
                  <a:srgbClr val="7030A0"/>
                </a:solidFill>
              </a:rPr>
              <a:t>инвентаря), </a:t>
            </a:r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 конфетка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чупс</a:t>
            </a:r>
            <a:r>
              <a:rPr lang="ru-RU" dirty="0">
                <a:solidFill>
                  <a:srgbClr val="7030A0"/>
                </a:solidFill>
              </a:rPr>
              <a:t> с которым </a:t>
            </a:r>
            <a:r>
              <a:rPr lang="ru-RU" dirty="0" smtClean="0">
                <a:solidFill>
                  <a:srgbClr val="7030A0"/>
                </a:solidFill>
              </a:rPr>
              <a:t>провести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артикуляционную </a:t>
            </a:r>
            <a:r>
              <a:rPr lang="ru-RU" dirty="0">
                <a:solidFill>
                  <a:srgbClr val="7030A0"/>
                </a:solidFill>
              </a:rPr>
              <a:t>гимнастику</a:t>
            </a:r>
            <a:r>
              <a:rPr lang="ru-RU" dirty="0" smtClean="0">
                <a:solidFill>
                  <a:srgbClr val="7030A0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 маска </a:t>
            </a:r>
            <a:r>
              <a:rPr lang="ru-RU" dirty="0">
                <a:solidFill>
                  <a:srgbClr val="7030A0"/>
                </a:solidFill>
              </a:rPr>
              <a:t>героя </a:t>
            </a:r>
            <a:r>
              <a:rPr lang="ru-RU" dirty="0" smtClean="0">
                <a:solidFill>
                  <a:srgbClr val="7030A0"/>
                </a:solidFill>
              </a:rPr>
              <a:t>из </a:t>
            </a:r>
            <a:r>
              <a:rPr lang="ru-RU" dirty="0">
                <a:solidFill>
                  <a:srgbClr val="7030A0"/>
                </a:solidFill>
              </a:rPr>
              <a:t>сказки “Колобок”(или </a:t>
            </a:r>
            <a:r>
              <a:rPr lang="ru-RU" dirty="0" smtClean="0">
                <a:solidFill>
                  <a:srgbClr val="7030A0"/>
                </a:solidFill>
              </a:rPr>
              <a:t>др.)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 игра для развития дыхания и др.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548680"/>
            <a:ext cx="5779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может быть наградой?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72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88640"/>
            <a:ext cx="2952328" cy="6336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8573" y="333137"/>
            <a:ext cx="6718506" cy="652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Обязательные задания на маршруте: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на сенсорное развитие (цвет, размер, вкус, холод,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тепло и т.д.,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развитие </a:t>
            </a:r>
            <a:r>
              <a:rPr lang="ru-RU" dirty="0">
                <a:solidFill>
                  <a:srgbClr val="7030A0"/>
                </a:solidFill>
              </a:rPr>
              <a:t>фонематического слуха, </a:t>
            </a:r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мелкую (пальчиковая игра), </a:t>
            </a:r>
            <a:r>
              <a:rPr lang="ru-RU" dirty="0">
                <a:solidFill>
                  <a:srgbClr val="7030A0"/>
                </a:solidFill>
              </a:rPr>
              <a:t>и общую моторику, </a:t>
            </a:r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на </a:t>
            </a:r>
            <a:r>
              <a:rPr lang="ru-RU" dirty="0">
                <a:solidFill>
                  <a:srgbClr val="7030A0"/>
                </a:solidFill>
              </a:rPr>
              <a:t>развитие и стимулирование речи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   (</a:t>
            </a:r>
            <a:r>
              <a:rPr lang="ru-RU" dirty="0">
                <a:solidFill>
                  <a:srgbClr val="7030A0"/>
                </a:solidFill>
              </a:rPr>
              <a:t>выполнив задание кричать “Ура!”,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   попадая </a:t>
            </a:r>
            <a:r>
              <a:rPr lang="ru-RU" dirty="0">
                <a:solidFill>
                  <a:srgbClr val="7030A0"/>
                </a:solidFill>
              </a:rPr>
              <a:t>в цель “бах”, “</a:t>
            </a:r>
            <a:r>
              <a:rPr lang="ru-RU" dirty="0" err="1">
                <a:solidFill>
                  <a:srgbClr val="7030A0"/>
                </a:solidFill>
              </a:rPr>
              <a:t>бам</a:t>
            </a:r>
            <a:r>
              <a:rPr lang="ru-RU" dirty="0">
                <a:solidFill>
                  <a:srgbClr val="7030A0"/>
                </a:solidFill>
              </a:rPr>
              <a:t>”, “пух”, “ба-бах</a:t>
            </a:r>
            <a:r>
              <a:rPr lang="ru-RU" dirty="0" smtClean="0">
                <a:solidFill>
                  <a:srgbClr val="7030A0"/>
                </a:solidFill>
              </a:rPr>
              <a:t>”…,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на </a:t>
            </a:r>
            <a:r>
              <a:rPr lang="ru-RU" dirty="0">
                <a:solidFill>
                  <a:srgbClr val="7030A0"/>
                </a:solidFill>
              </a:rPr>
              <a:t>развитие речевого дыхания, </a:t>
            </a:r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артикуляционная </a:t>
            </a:r>
            <a:r>
              <a:rPr lang="ru-RU" dirty="0">
                <a:solidFill>
                  <a:srgbClr val="7030A0"/>
                </a:solidFill>
              </a:rPr>
              <a:t>гимнастика, 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преодоление </a:t>
            </a:r>
            <a:r>
              <a:rPr lang="ru-RU" dirty="0">
                <a:solidFill>
                  <a:srgbClr val="7030A0"/>
                </a:solidFill>
              </a:rPr>
              <a:t>препятствий</a:t>
            </a:r>
            <a:r>
              <a:rPr lang="ru-RU" dirty="0" smtClean="0">
                <a:solidFill>
                  <a:srgbClr val="7030A0"/>
                </a:solidFill>
              </a:rPr>
              <a:t>,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попутно</a:t>
            </a:r>
            <a:r>
              <a:rPr lang="ru-RU" dirty="0">
                <a:solidFill>
                  <a:srgbClr val="7030A0"/>
                </a:solidFill>
              </a:rPr>
              <a:t>: счет, </a:t>
            </a:r>
            <a:r>
              <a:rPr lang="ru-RU" dirty="0" smtClean="0">
                <a:solidFill>
                  <a:srgbClr val="7030A0"/>
                </a:solidFill>
              </a:rPr>
              <a:t>буквы, геометрические фигуры, </a:t>
            </a:r>
          </a:p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ориентация в пространстве. 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0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69" y="836712"/>
            <a:ext cx="3681984" cy="26090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3024336" cy="4271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73" y="3190798"/>
            <a:ext cx="3294888" cy="32918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55776" y="404664"/>
            <a:ext cx="34355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графомоторика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37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6067"/>
            <a:ext cx="3728411" cy="270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21" y="4005064"/>
            <a:ext cx="3711496" cy="2571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1" y="2060848"/>
            <a:ext cx="5186336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648646" cy="1836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58" y="4149489"/>
            <a:ext cx="2426593" cy="24265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96889"/>
            <a:ext cx="1703080" cy="24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1985"/>
            <a:ext cx="2327649" cy="32921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66" y="3899892"/>
            <a:ext cx="3347864" cy="251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39" y="394673"/>
            <a:ext cx="4094142" cy="32684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94130"/>
            <a:ext cx="2774443" cy="272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8143" y="440291"/>
            <a:ext cx="8268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 w="18000">
                  <a:solidFill>
                    <a:srgbClr val="CC8E60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Повтори так же, продолжи по образцу</a:t>
            </a:r>
            <a:endParaRPr lang="ru-RU" sz="2800" b="1" dirty="0">
              <a:ln w="18000">
                <a:solidFill>
                  <a:srgbClr val="CC8E60">
                    <a:satMod val="140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5" y="4187475"/>
            <a:ext cx="2465920" cy="17454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56" y="1580670"/>
            <a:ext cx="3285362" cy="2053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35763"/>
            <a:ext cx="2669332" cy="26642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9" y="935763"/>
            <a:ext cx="1905000" cy="3124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18" y="4052128"/>
            <a:ext cx="2938600" cy="23517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64" y="3861048"/>
            <a:ext cx="2641546" cy="175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267</Words>
  <Application>Microsoft Office PowerPoint</Application>
  <PresentationFormat>Экран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16</cp:revision>
  <dcterms:created xsi:type="dcterms:W3CDTF">2018-02-14T13:32:31Z</dcterms:created>
  <dcterms:modified xsi:type="dcterms:W3CDTF">2018-05-05T15:43:01Z</dcterms:modified>
</cp:coreProperties>
</file>