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70" r:id="rId9"/>
    <p:sldId id="263" r:id="rId10"/>
    <p:sldId id="262" r:id="rId11"/>
    <p:sldId id="265" r:id="rId12"/>
    <p:sldId id="269" r:id="rId13"/>
    <p:sldId id="266" r:id="rId14"/>
    <p:sldId id="264" r:id="rId15"/>
    <p:sldId id="268" r:id="rId16"/>
    <p:sldId id="267" r:id="rId17"/>
    <p:sldId id="282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46A53-A1EE-4B4E-8C88-B91B88A42D36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F2573-4A07-4985-B6D6-0AC3CE384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46A53-A1EE-4B4E-8C88-B91B88A42D36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F2573-4A07-4985-B6D6-0AC3CE384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46A53-A1EE-4B4E-8C88-B91B88A42D36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F2573-4A07-4985-B6D6-0AC3CE384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46A53-A1EE-4B4E-8C88-B91B88A42D36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F2573-4A07-4985-B6D6-0AC3CE384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46A53-A1EE-4B4E-8C88-B91B88A42D36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F2573-4A07-4985-B6D6-0AC3CE384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46A53-A1EE-4B4E-8C88-B91B88A42D36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F2573-4A07-4985-B6D6-0AC3CE384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46A53-A1EE-4B4E-8C88-B91B88A42D36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F2573-4A07-4985-B6D6-0AC3CE384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46A53-A1EE-4B4E-8C88-B91B88A42D36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F2573-4A07-4985-B6D6-0AC3CE384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46A53-A1EE-4B4E-8C88-B91B88A42D36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F2573-4A07-4985-B6D6-0AC3CE384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46A53-A1EE-4B4E-8C88-B91B88A42D36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F2573-4A07-4985-B6D6-0AC3CE384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946A53-A1EE-4B4E-8C88-B91B88A42D36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F2573-4A07-4985-B6D6-0AC3CE3845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946A53-A1EE-4B4E-8C88-B91B88A42D36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74F2573-4A07-4985-B6D6-0AC3CE384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23\Favorites\Downloads\&#1042;&#1077;&#1089;&#1077;&#1083;&#1072;&#1103;%20&#1084;&#1091;&#1083;&#1100;&#1090;-&#1079;&#1072;&#1088;&#1103;&#1076;&#1082;&#1072;%203.%20Physical%20jerks.%20&#1053;&#1072;&#1096;&#1077;%20&#1074;&#1089;&#1077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Исходные положения при </a:t>
            </a:r>
            <a:br>
              <a:rPr lang="ru-RU" dirty="0" smtClean="0"/>
            </a:br>
            <a:r>
              <a:rPr lang="ru-RU" dirty="0" smtClean="0"/>
              <a:t>выполнении </a:t>
            </a:r>
            <a:r>
              <a:rPr lang="ru-RU" dirty="0" err="1" smtClean="0"/>
              <a:t>общеразвивающих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упражнений</a:t>
            </a:r>
            <a:endParaRPr lang="ru-RU" dirty="0"/>
          </a:p>
        </p:txBody>
      </p:sp>
      <p:pic>
        <p:nvPicPr>
          <p:cNvPr id="4" name="Рисунок 3" descr="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645024"/>
            <a:ext cx="5544616" cy="3770339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0 (6) - копия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20000"/>
          </a:blip>
          <a:srcRect l="23660"/>
          <a:stretch>
            <a:fillRect/>
          </a:stretch>
        </p:blipFill>
        <p:spPr>
          <a:xfrm>
            <a:off x="539552" y="1484784"/>
            <a:ext cx="218825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43808" y="1700808"/>
            <a:ext cx="576064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 </a:t>
            </a:r>
            <a:r>
              <a:rPr lang="ru-RU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пятках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3600" dirty="0" smtClean="0"/>
              <a:t>туловище прямое, положение рук может</a:t>
            </a:r>
          </a:p>
          <a:p>
            <a:pPr algn="ctr"/>
            <a:r>
              <a:rPr lang="ru-RU" sz="3600" dirty="0" smtClean="0"/>
              <a:t>меняться</a:t>
            </a:r>
            <a:endParaRPr lang="ru-RU" sz="36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30 (4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395536" y="476672"/>
            <a:ext cx="350521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3861048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ноги прямые вместе (или врозь), положение </a:t>
            </a:r>
            <a:r>
              <a:rPr lang="ru-RU" sz="2800" dirty="0"/>
              <a:t>рук может </a:t>
            </a:r>
            <a:r>
              <a:rPr lang="ru-RU" sz="2800" dirty="0" smtClean="0"/>
              <a:t>меняться</a:t>
            </a:r>
            <a:endParaRPr lang="ru-RU" sz="2800" dirty="0"/>
          </a:p>
        </p:txBody>
      </p:sp>
      <p:pic>
        <p:nvPicPr>
          <p:cNvPr id="6" name="Рисунок 5" descr="img30 (5) - копия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5724128" y="3789040"/>
            <a:ext cx="3091160" cy="244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1960" y="476672"/>
            <a:ext cx="40863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 на полу</a:t>
            </a:r>
            <a:endParaRPr lang="ru-RU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123\Desktop\img30 (7)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6"/>
            <a:ext cx="3312368" cy="219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335581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Исходные положения в упоре</a:t>
            </a:r>
            <a:endParaRPr lang="ru-RU" sz="6600" dirty="0"/>
          </a:p>
        </p:txBody>
      </p:sp>
      <p:pic>
        <p:nvPicPr>
          <p:cNvPr id="4" name="Рисунок 3" descr="148946790_3509984_201810180748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284984"/>
            <a:ext cx="7082199" cy="308711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30 (2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4499992" y="836712"/>
            <a:ext cx="400265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3789040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тело опирается на кисти рук и ноги, согнутые в коленях, колени, голени и носки опираются о пол всей длиной, носки вытянуты, голова вперед.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764704"/>
            <a:ext cx="4176464" cy="1368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 стоя на коленях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0 (3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467544" y="1268760"/>
            <a:ext cx="258539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03848" y="1124744"/>
            <a:ext cx="52565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 присев 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3200" dirty="0" smtClean="0"/>
              <a:t>выполняется </a:t>
            </a:r>
            <a:r>
              <a:rPr lang="ru-RU" sz="3200" dirty="0"/>
              <a:t>из основной стойки, на носках до</a:t>
            </a:r>
          </a:p>
          <a:p>
            <a:pPr algn="ctr"/>
            <a:r>
              <a:rPr lang="ru-RU" sz="3200" dirty="0"/>
              <a:t>полного сгибания </a:t>
            </a:r>
            <a:r>
              <a:rPr lang="ru-RU" sz="3200" dirty="0" smtClean="0"/>
              <a:t>ног, упор на ладони</a:t>
            </a:r>
            <a:endParaRPr lang="ru-RU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208823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Исходные положения лёжа</a:t>
            </a:r>
            <a:endParaRPr lang="ru-RU" sz="5400" dirty="0"/>
          </a:p>
        </p:txBody>
      </p:sp>
      <p:pic>
        <p:nvPicPr>
          <p:cNvPr id="4" name="Рисунок 3" descr="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852936"/>
            <a:ext cx="5544616" cy="377033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0 (8) - копия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1691680" y="1988840"/>
            <a:ext cx="5899690" cy="1728192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4149080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ноги </a:t>
            </a:r>
            <a:r>
              <a:rPr lang="ru-RU" sz="2800" dirty="0"/>
              <a:t>прямые сомкнуты, руки согнуты в локтях, ладони (одна на другой) перед собой на </a:t>
            </a:r>
            <a:r>
              <a:rPr lang="ru-RU" sz="2800" dirty="0" smtClean="0"/>
              <a:t>полу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764704"/>
            <a:ext cx="5755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Лежа на животе </a:t>
            </a:r>
            <a:endParaRPr lang="ru-RU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0 (9)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844824"/>
            <a:ext cx="4703489" cy="1813393"/>
          </a:xfrm>
        </p:spPr>
      </p:pic>
      <p:sp>
        <p:nvSpPr>
          <p:cNvPr id="6" name="Прямоугольник 5"/>
          <p:cNvSpPr/>
          <p:nvPr/>
        </p:nvSpPr>
        <p:spPr>
          <a:xfrm>
            <a:off x="2246740" y="764704"/>
            <a:ext cx="5077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Лежа на спине</a:t>
            </a:r>
            <a:endParaRPr lang="ru-RU" sz="4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14908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ноги прямые, сомкнуты, носки слегка развернуты, руки вдоль тела ладонями вниз, туловище </a:t>
            </a:r>
            <a:r>
              <a:rPr lang="ru-RU" sz="3200" dirty="0" smtClean="0"/>
              <a:t>прямо</a:t>
            </a:r>
            <a:endParaRPr lang="ru-RU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210198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Исходные положения рук</a:t>
            </a:r>
            <a:endParaRPr lang="ru-RU" sz="6000" dirty="0"/>
          </a:p>
        </p:txBody>
      </p:sp>
      <p:pic>
        <p:nvPicPr>
          <p:cNvPr id="4" name="Рисунок 3" descr="612408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393504"/>
            <a:ext cx="4464496" cy="446449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0 (4)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404664"/>
            <a:ext cx="3742308" cy="542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63688" y="4149080"/>
            <a:ext cx="2868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вниз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908720"/>
            <a:ext cx="3183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вверх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1916832"/>
            <a:ext cx="2808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прямые руки подняты вверх на ширину плеч и отведены назад до отказа, ладони обращены внутрь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48680"/>
            <a:ext cx="2448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прямые руки </a:t>
            </a:r>
            <a:r>
              <a:rPr lang="ru-RU" sz="2800" dirty="0" smtClean="0"/>
              <a:t>опущены вдоль туловища, ладони </a:t>
            </a:r>
            <a:r>
              <a:rPr lang="ru-RU" sz="2800" dirty="0"/>
              <a:t>обращены внутрь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496855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Физические упражнения начинаются с </a:t>
            </a:r>
            <a:r>
              <a:rPr lang="ru-RU" sz="6000" dirty="0" smtClean="0">
                <a:solidFill>
                  <a:srgbClr val="FF0000"/>
                </a:solidFill>
              </a:rPr>
              <a:t>исходного положения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0 (5)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4134563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4365104"/>
            <a:ext cx="28985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стороны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556792"/>
            <a:ext cx="22204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пояс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20688"/>
            <a:ext cx="2448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прямые руки подняты на высоту плеч, слегка отведены назад, ладони обращены </a:t>
            </a:r>
            <a:r>
              <a:rPr lang="ru-RU" sz="2400" dirty="0" smtClean="0"/>
              <a:t>вниз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72200" y="2636912"/>
            <a:ext cx="2448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кисти рук опираются </a:t>
            </a:r>
            <a:r>
              <a:rPr lang="ru-RU" sz="2400" dirty="0" smtClean="0"/>
              <a:t>на пояс </a:t>
            </a:r>
            <a:r>
              <a:rPr lang="ru-RU" sz="2400" dirty="0"/>
              <a:t>четырьмя пальцами вперед, локти и плечи отведены </a:t>
            </a:r>
            <a:r>
              <a:rPr lang="ru-RU" sz="2400" dirty="0" smtClean="0"/>
              <a:t>назад</a:t>
            </a:r>
            <a:endParaRPr lang="ru-RU" sz="2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3744416" cy="572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9792" y="4365104"/>
            <a:ext cx="20826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вперед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412776"/>
            <a:ext cx="26228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плечам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6672"/>
            <a:ext cx="280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прямые руки подняты на высоту и ширину плеч, пальцы сомкнуты, ладони обращены друг к другу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636912"/>
            <a:ext cx="2646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согнутые </a:t>
            </a:r>
            <a:r>
              <a:rPr lang="ru-RU" sz="2400" dirty="0"/>
              <a:t>в локтях руки касаются пальцами середины отведенных назад плеч, локти у туловища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476672"/>
            <a:ext cx="6120680" cy="167451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согнутые руки расположены так, что пальцы касаются затылка, локти отведены назад, ладони обращены вперед;</a:t>
            </a:r>
          </a:p>
          <a:p>
            <a:endParaRPr lang="ru-RU" dirty="0" smtClean="0"/>
          </a:p>
        </p:txBody>
      </p:sp>
      <p:pic>
        <p:nvPicPr>
          <p:cNvPr id="4" name="Рисунок 3" descr="c49bf64667f8b93a01c1c8bb0fa8169e.jpg"/>
          <p:cNvPicPr>
            <a:picLocks noChangeAspect="1"/>
          </p:cNvPicPr>
          <p:nvPr/>
        </p:nvPicPr>
        <p:blipFill>
          <a:blip r:embed="rId2" cstate="print"/>
          <a:srcRect r="66802" b="5129"/>
          <a:stretch>
            <a:fillRect/>
          </a:stretch>
        </p:blipFill>
        <p:spPr>
          <a:xfrm>
            <a:off x="6516216" y="2276872"/>
            <a:ext cx="1685093" cy="32456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861048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just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 согнутые </a:t>
            </a:r>
            <a:r>
              <a:rPr lang="ru-RU" sz="2400" dirty="0">
                <a:solidFill>
                  <a:prstClr val="black"/>
                </a:solidFill>
              </a:rPr>
              <a:t>в локтях руки </a:t>
            </a:r>
            <a:r>
              <a:rPr lang="ru-RU" sz="2400" dirty="0" smtClean="0">
                <a:solidFill>
                  <a:prstClr val="black"/>
                </a:solidFill>
              </a:rPr>
              <a:t>подняты так</a:t>
            </a:r>
            <a:r>
              <a:rPr lang="ru-RU" sz="2400" dirty="0">
                <a:solidFill>
                  <a:prstClr val="black"/>
                </a:solidFill>
              </a:rPr>
              <a:t>, чтобы кисти были продолжением предплечья, ладони обращены книзу, локти на высоте плеча</a:t>
            </a:r>
          </a:p>
        </p:txBody>
      </p:sp>
      <p:sp>
        <p:nvSpPr>
          <p:cNvPr id="5124" name="AutoShape 4" descr="https://dom-knig.com/page_images/12/c49bf64667f8b93a01c1c8bb0fa8169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5301208"/>
            <a:ext cx="4273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</a:t>
            </a:r>
          </a:p>
          <a:p>
            <a:pPr algn="ctr"/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еред грудью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000921511.jpg"/>
          <p:cNvPicPr>
            <a:picLocks noChangeAspect="1"/>
          </p:cNvPicPr>
          <p:nvPr/>
        </p:nvPicPr>
        <p:blipFill>
          <a:blip r:embed="rId3" cstate="print"/>
          <a:srcRect r="75920"/>
          <a:stretch>
            <a:fillRect/>
          </a:stretch>
        </p:blipFill>
        <p:spPr>
          <a:xfrm>
            <a:off x="467544" y="332656"/>
            <a:ext cx="1440160" cy="33235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2708920"/>
            <a:ext cx="4273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</a:t>
            </a:r>
          </a:p>
          <a:p>
            <a:pPr algn="ctr"/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голову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Поиграем???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207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924944"/>
            <a:ext cx="2400300" cy="2409825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мальчика в исходном положении – основная стойка</a:t>
            </a:r>
            <a:endParaRPr lang="ru-RU" dirty="0"/>
          </a:p>
        </p:txBody>
      </p:sp>
      <p:pic>
        <p:nvPicPr>
          <p:cNvPr id="4" name="Содержимое 3" descr="img30 - копия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20000" contrast="20000"/>
          </a:blip>
          <a:srcRect r="22111"/>
          <a:stretch>
            <a:fillRect/>
          </a:stretch>
        </p:blipFill>
        <p:spPr>
          <a:xfrm>
            <a:off x="3779912" y="2060848"/>
            <a:ext cx="1296144" cy="3414641"/>
          </a:xfrm>
        </p:spPr>
      </p:pic>
      <p:pic>
        <p:nvPicPr>
          <p:cNvPr id="5" name="Рисунок 4" descr="img30 - копия (2).jpg"/>
          <p:cNvPicPr>
            <a:picLocks noChangeAspect="1"/>
          </p:cNvPicPr>
          <p:nvPr/>
        </p:nvPicPr>
        <p:blipFill>
          <a:blip r:embed="rId5" cstate="print">
            <a:lum bright="-20000" contrast="20000"/>
          </a:blip>
          <a:stretch>
            <a:fillRect/>
          </a:stretch>
        </p:blipFill>
        <p:spPr>
          <a:xfrm>
            <a:off x="1043608" y="2276872"/>
            <a:ext cx="1511697" cy="3168352"/>
          </a:xfrm>
          <a:prstGeom prst="rect">
            <a:avLst/>
          </a:prstGeom>
        </p:spPr>
      </p:pic>
      <p:pic>
        <p:nvPicPr>
          <p:cNvPr id="6" name="Рисунок 5" descr="img30 (10) - копия.jpg"/>
          <p:cNvPicPr>
            <a:picLocks noChangeAspect="1"/>
          </p:cNvPicPr>
          <p:nvPr/>
        </p:nvPicPr>
        <p:blipFill>
          <a:blip r:embed="rId6" cstate="print">
            <a:lum bright="-20000" contrast="20000"/>
          </a:blip>
          <a:stretch>
            <a:fillRect/>
          </a:stretch>
        </p:blipFill>
        <p:spPr>
          <a:xfrm>
            <a:off x="5940152" y="3140968"/>
            <a:ext cx="1853563" cy="2232248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668344" y="5805264"/>
            <a:ext cx="100811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мальчика в исходном положении – лёжа на спине</a:t>
            </a:r>
            <a:endParaRPr lang="ru-RU" dirty="0"/>
          </a:p>
        </p:txBody>
      </p:sp>
      <p:pic>
        <p:nvPicPr>
          <p:cNvPr id="4" name="Содержимое 3" descr="img30 (8) - копия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20000" contrast="20000"/>
          </a:blip>
          <a:stretch>
            <a:fillRect/>
          </a:stretch>
        </p:blipFill>
        <p:spPr>
          <a:xfrm>
            <a:off x="539552" y="2060848"/>
            <a:ext cx="3933127" cy="1296144"/>
          </a:xfrm>
        </p:spPr>
      </p:pic>
      <p:pic>
        <p:nvPicPr>
          <p:cNvPr id="5" name="Рисунок 4" descr="img30 (9) - копия.jpg"/>
          <p:cNvPicPr>
            <a:picLocks noChangeAspect="1"/>
          </p:cNvPicPr>
          <p:nvPr/>
        </p:nvPicPr>
        <p:blipFill>
          <a:blip r:embed="rId5" cstate="print">
            <a:lum bright="-20000" contrast="20000"/>
          </a:blip>
          <a:srcRect b="13542"/>
          <a:stretch>
            <a:fillRect/>
          </a:stretch>
        </p:blipFill>
        <p:spPr>
          <a:xfrm>
            <a:off x="4716016" y="1988840"/>
            <a:ext cx="3888432" cy="1296144"/>
          </a:xfrm>
          <a:prstGeom prst="rect">
            <a:avLst/>
          </a:prstGeom>
        </p:spPr>
      </p:pic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6" cstate="print">
            <a:lum bright="-20000" contrast="20000"/>
          </a:blip>
          <a:stretch>
            <a:fillRect/>
          </a:stretch>
        </p:blipFill>
        <p:spPr>
          <a:xfrm>
            <a:off x="2771800" y="3717032"/>
            <a:ext cx="3744416" cy="2006564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524328" y="5805264"/>
            <a:ext cx="115212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Найди девочку в исходном положении – сед на пятках</a:t>
            </a:r>
            <a:endParaRPr lang="ru-RU" dirty="0"/>
          </a:p>
        </p:txBody>
      </p:sp>
      <p:pic>
        <p:nvPicPr>
          <p:cNvPr id="4" name="Содержимое 3" descr="img30 (2)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20000" contrast="20000"/>
          </a:blip>
          <a:stretch>
            <a:fillRect/>
          </a:stretch>
        </p:blipFill>
        <p:spPr>
          <a:xfrm>
            <a:off x="971600" y="1844824"/>
            <a:ext cx="2808312" cy="1970349"/>
          </a:xfrm>
        </p:spPr>
      </p:pic>
      <p:pic>
        <p:nvPicPr>
          <p:cNvPr id="5" name="Рисунок 4" descr="img30 (6) - копия.jpg"/>
          <p:cNvPicPr>
            <a:picLocks noChangeAspect="1"/>
          </p:cNvPicPr>
          <p:nvPr/>
        </p:nvPicPr>
        <p:blipFill>
          <a:blip r:embed="rId5" cstate="print">
            <a:lum bright="-20000" contrast="20000"/>
          </a:blip>
          <a:stretch>
            <a:fillRect/>
          </a:stretch>
        </p:blipFill>
        <p:spPr>
          <a:xfrm>
            <a:off x="3347864" y="3861048"/>
            <a:ext cx="2304256" cy="2604812"/>
          </a:xfrm>
          <a:prstGeom prst="rect">
            <a:avLst/>
          </a:prstGeom>
        </p:spPr>
      </p:pic>
      <p:pic>
        <p:nvPicPr>
          <p:cNvPr id="6" name="Рисунок 5" descr="img30 (5) - копия.jpg"/>
          <p:cNvPicPr>
            <a:picLocks noChangeAspect="1"/>
          </p:cNvPicPr>
          <p:nvPr/>
        </p:nvPicPr>
        <p:blipFill>
          <a:blip r:embed="rId6" cstate="print">
            <a:lum bright="-20000" contrast="20000"/>
          </a:blip>
          <a:stretch>
            <a:fillRect/>
          </a:stretch>
        </p:blipFill>
        <p:spPr>
          <a:xfrm>
            <a:off x="5508104" y="1772816"/>
            <a:ext cx="2592288" cy="205389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24328" y="5733256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еселая мульт-зарядка 3. Physical jerks. Наше вс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01775" y="-804863"/>
            <a:ext cx="12193588" cy="7662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Исходное положение </a:t>
            </a:r>
          </a:p>
          <a:p>
            <a:pPr algn="just">
              <a:buNone/>
            </a:pPr>
            <a:r>
              <a:rPr lang="ru-RU" sz="4400" b="1" dirty="0" smtClean="0">
                <a:solidFill>
                  <a:srgbClr val="00B0F0"/>
                </a:solidFill>
              </a:rPr>
              <a:t>  </a:t>
            </a:r>
            <a:r>
              <a:rPr lang="ru-RU" sz="3600" b="1" dirty="0" smtClean="0">
                <a:solidFill>
                  <a:srgbClr val="00B0F0"/>
                </a:solidFill>
              </a:rPr>
              <a:t>это, прежде всего, положение ног, затем положение рук и туловища перед началом упражнения</a:t>
            </a:r>
          </a:p>
          <a:p>
            <a:pPr>
              <a:buNone/>
            </a:pPr>
            <a:endParaRPr lang="ru-RU" sz="4400" dirty="0"/>
          </a:p>
        </p:txBody>
      </p:sp>
      <p:pic>
        <p:nvPicPr>
          <p:cNvPr id="4" name="Рисунок 3" descr="img10 (1)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509120"/>
            <a:ext cx="1038225" cy="1714500"/>
          </a:xfrm>
          <a:prstGeom prst="rect">
            <a:avLst/>
          </a:prstGeom>
        </p:spPr>
      </p:pic>
      <p:pic>
        <p:nvPicPr>
          <p:cNvPr id="5" name="Рисунок 4" descr="img10 (2)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581128"/>
            <a:ext cx="1057275" cy="1457325"/>
          </a:xfrm>
          <a:prstGeom prst="rect">
            <a:avLst/>
          </a:prstGeom>
        </p:spPr>
      </p:pic>
      <p:pic>
        <p:nvPicPr>
          <p:cNvPr id="6" name="Рисунок 5" descr="img10 (3)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933056"/>
            <a:ext cx="1095375" cy="2581275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259228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Исходные положения ног</a:t>
            </a:r>
            <a:endParaRPr lang="ru-RU" sz="6000" dirty="0"/>
          </a:p>
        </p:txBody>
      </p:sp>
      <p:pic>
        <p:nvPicPr>
          <p:cNvPr id="5" name="Рисунок 4" descr="ccy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924944"/>
            <a:ext cx="2269232" cy="352839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30 - копия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20000"/>
          </a:blip>
          <a:srcRect r="26365"/>
          <a:stretch>
            <a:fillRect/>
          </a:stretch>
        </p:blipFill>
        <p:spPr>
          <a:xfrm>
            <a:off x="611560" y="692696"/>
            <a:ext cx="201622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15816" y="1124744"/>
            <a:ext cx="5400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стойка </a:t>
            </a:r>
            <a:endParaRPr lang="ru-RU" sz="4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  </a:t>
            </a:r>
            <a:endParaRPr lang="ru-RU" dirty="0"/>
          </a:p>
          <a:p>
            <a:pPr algn="just"/>
            <a:r>
              <a:rPr lang="ru-RU" sz="2800" dirty="0" smtClean="0"/>
              <a:t>прямые ноги вместе</a:t>
            </a:r>
            <a:r>
              <a:rPr lang="ru-RU" sz="2800" dirty="0"/>
              <a:t>, носки слегка разведены, плечи развернуты, живот подобран, </a:t>
            </a:r>
            <a:r>
              <a:rPr lang="ru-RU" sz="2800" dirty="0" smtClean="0"/>
              <a:t>руки внизу</a:t>
            </a:r>
            <a:r>
              <a:rPr lang="ru-RU" sz="2800" dirty="0"/>
              <a:t>, полусогнутые пальцы касаются бедер, голову держат прямо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30 - копия (2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539552" y="836712"/>
            <a:ext cx="227572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43808" y="1412776"/>
            <a:ext cx="583264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Стойка ноги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врозь</a:t>
            </a:r>
          </a:p>
          <a:p>
            <a:endParaRPr lang="ru-RU" dirty="0"/>
          </a:p>
          <a:p>
            <a:pPr algn="ctr"/>
            <a:r>
              <a:rPr lang="ru-RU" sz="3600" dirty="0" smtClean="0"/>
              <a:t>ноги </a:t>
            </a:r>
            <a:r>
              <a:rPr lang="ru-RU" sz="3600" dirty="0"/>
              <a:t>расставлены на ширину</a:t>
            </a:r>
          </a:p>
          <a:p>
            <a:pPr algn="ctr"/>
            <a:r>
              <a:rPr lang="ru-RU" sz="3600" dirty="0"/>
              <a:t>плеч (на шаг), носки слегка </a:t>
            </a:r>
            <a:r>
              <a:rPr lang="ru-RU" sz="3600" dirty="0" smtClean="0"/>
              <a:t>развернуты </a:t>
            </a:r>
            <a:endParaRPr lang="ru-RU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467544" y="1412776"/>
            <a:ext cx="250685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43808" y="1268760"/>
            <a:ext cx="5832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Стойка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коленях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3600" dirty="0" smtClean="0"/>
              <a:t>Колени и голени вытянуты,  носки </a:t>
            </a:r>
            <a:r>
              <a:rPr lang="ru-RU" sz="3600" dirty="0"/>
              <a:t>ног упираются в пол, </a:t>
            </a:r>
            <a:r>
              <a:rPr lang="ru-RU" sz="3600" dirty="0" smtClean="0"/>
              <a:t>туловище </a:t>
            </a:r>
            <a:r>
              <a:rPr lang="ru-RU" sz="3200" dirty="0" smtClean="0"/>
              <a:t>перпендикулярно </a:t>
            </a:r>
            <a:r>
              <a:rPr lang="ru-RU" sz="3200" dirty="0"/>
              <a:t>полу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289407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Исходные положения </a:t>
            </a:r>
            <a:br>
              <a:rPr lang="ru-RU" sz="5400" dirty="0" smtClean="0"/>
            </a:br>
            <a:r>
              <a:rPr lang="ru-RU" sz="5400" dirty="0" smtClean="0"/>
              <a:t>сидя</a:t>
            </a:r>
            <a:endParaRPr lang="ru-RU" sz="5400" dirty="0"/>
          </a:p>
        </p:txBody>
      </p:sp>
      <p:pic>
        <p:nvPicPr>
          <p:cNvPr id="4" name="Рисунок 3" descr="PeriodicIllinformedGrebe-max-1m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284984"/>
            <a:ext cx="3333750" cy="304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0 (10) - копия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 l="20561"/>
          <a:stretch>
            <a:fillRect/>
          </a:stretch>
        </p:blipFill>
        <p:spPr>
          <a:xfrm>
            <a:off x="539552" y="1340768"/>
            <a:ext cx="213742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9792" y="1484784"/>
            <a:ext cx="583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/>
                </a:solidFill>
              </a:rPr>
              <a:t>Присед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3200" dirty="0" smtClean="0"/>
              <a:t>выполняется </a:t>
            </a:r>
            <a:r>
              <a:rPr lang="ru-RU" sz="3200" dirty="0"/>
              <a:t>из основной стойки, </a:t>
            </a:r>
            <a:r>
              <a:rPr lang="ru-RU" sz="3200" dirty="0" smtClean="0"/>
              <a:t>на носках </a:t>
            </a:r>
            <a:r>
              <a:rPr lang="ru-RU" sz="3200" dirty="0"/>
              <a:t>до</a:t>
            </a:r>
          </a:p>
          <a:p>
            <a:pPr algn="ctr"/>
            <a:r>
              <a:rPr lang="ru-RU" sz="3200" dirty="0"/>
              <a:t>полного сгибания ног.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23928" y="6581001"/>
            <a:ext cx="4968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©Черепанова А.С., инструктор по физической культуре, 2020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182</TotalTime>
  <Words>656</Words>
  <Application>Microsoft Office PowerPoint</Application>
  <PresentationFormat>Экран (4:3)</PresentationFormat>
  <Paragraphs>95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Исходные положения при  выполнении общеразвивающих  упражнений</vt:lpstr>
      <vt:lpstr>Физические упражнения начинаются с исходного положения</vt:lpstr>
      <vt:lpstr>Слайд 3</vt:lpstr>
      <vt:lpstr>Исходные положения ног</vt:lpstr>
      <vt:lpstr>Слайд 5</vt:lpstr>
      <vt:lpstr>Слайд 6</vt:lpstr>
      <vt:lpstr>Слайд 7</vt:lpstr>
      <vt:lpstr>Исходные положения  сидя</vt:lpstr>
      <vt:lpstr>Слайд 9</vt:lpstr>
      <vt:lpstr>Слайд 10</vt:lpstr>
      <vt:lpstr>Слайд 11</vt:lpstr>
      <vt:lpstr>Исходные положения в упоре</vt:lpstr>
      <vt:lpstr>Слайд 13</vt:lpstr>
      <vt:lpstr>Слайд 14</vt:lpstr>
      <vt:lpstr>Исходные положения лёжа</vt:lpstr>
      <vt:lpstr>Слайд 16</vt:lpstr>
      <vt:lpstr>Слайд 17</vt:lpstr>
      <vt:lpstr>Исходные положения рук</vt:lpstr>
      <vt:lpstr>Слайд 19</vt:lpstr>
      <vt:lpstr>Слайд 20</vt:lpstr>
      <vt:lpstr>Слайд 21</vt:lpstr>
      <vt:lpstr>Слайд 22</vt:lpstr>
      <vt:lpstr>Поиграем???</vt:lpstr>
      <vt:lpstr>Найди мальчика в исходном положении – основная стойка</vt:lpstr>
      <vt:lpstr>Найди мальчика в исходном положении – лёжа на спине</vt:lpstr>
      <vt:lpstr>Найди девочку в исходном положении – сед на пятках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Исходные положения при  выполнении общеразвивающих  упражнений</dc:title>
  <dc:creator>123</dc:creator>
  <cp:lastModifiedBy>123</cp:lastModifiedBy>
  <cp:revision>24</cp:revision>
  <dcterms:created xsi:type="dcterms:W3CDTF">2020-04-07T10:40:04Z</dcterms:created>
  <dcterms:modified xsi:type="dcterms:W3CDTF">2020-04-07T14:06:35Z</dcterms:modified>
</cp:coreProperties>
</file>